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0" r:id="rId14"/>
  </p:sldIdLst>
  <p:sldSz cx="9144000" cy="6858000" type="screen4x3"/>
  <p:notesSz cx="7077075" cy="907732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108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66733" cy="45386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008705" y="0"/>
            <a:ext cx="3066733" cy="453866"/>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70000"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7708" y="4311730"/>
            <a:ext cx="5661660" cy="408479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21882"/>
            <a:ext cx="3066733" cy="45386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008705" y="8621882"/>
            <a:ext cx="3066733" cy="45386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484544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windytv.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None/>
            </a:pPr>
            <a:endParaRPr/>
          </a:p>
        </p:txBody>
      </p:sp>
      <p:sp>
        <p:nvSpPr>
          <p:cNvPr id="87" name="Shape 87"/>
          <p:cNvSpPr>
            <a:spLocks noGrp="1" noRot="1" noChangeAspect="1"/>
          </p:cNvSpPr>
          <p:nvPr>
            <p:ph type="sldImg" idx="2"/>
          </p:nvPr>
        </p:nvSpPr>
        <p:spPr>
          <a:xfrm>
            <a:off x="1270000"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1270000"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1270000"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None/>
            </a:pPr>
            <a:endParaRPr/>
          </a:p>
        </p:txBody>
      </p:sp>
      <p:sp>
        <p:nvSpPr>
          <p:cNvPr id="181" name="Shape 181"/>
          <p:cNvSpPr>
            <a:spLocks noGrp="1" noRot="1" noChangeAspect="1"/>
          </p:cNvSpPr>
          <p:nvPr>
            <p:ph type="sldImg" idx="2"/>
          </p:nvPr>
        </p:nvSpPr>
        <p:spPr>
          <a:xfrm>
            <a:off x="1270000"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Clr>
                <a:schemeClr val="dk1"/>
              </a:buClr>
              <a:buSzPct val="110000"/>
              <a:buFont typeface="Arial"/>
              <a:buNone/>
            </a:pPr>
            <a:r>
              <a:rPr lang="en-US" sz="950">
                <a:solidFill>
                  <a:srgbClr val="222222"/>
                </a:solidFill>
                <a:highlight>
                  <a:srgbClr val="FFFFFF"/>
                </a:highlight>
                <a:latin typeface="Arial"/>
                <a:ea typeface="Arial"/>
                <a:cs typeface="Arial"/>
                <a:sym typeface="Arial"/>
              </a:rPr>
              <a:t>I'm doing an activity with mine called "Find a Typhoon" in the next lesson using my favourite website</a:t>
            </a:r>
          </a:p>
          <a:p>
            <a:pPr lvl="0">
              <a:spcBef>
                <a:spcPts val="0"/>
              </a:spcBef>
              <a:buClr>
                <a:schemeClr val="dk1"/>
              </a:buClr>
              <a:buSzPct val="110000"/>
              <a:buFont typeface="Arial"/>
              <a:buNone/>
            </a:pPr>
            <a:endParaRPr sz="950">
              <a:solidFill>
                <a:srgbClr val="222222"/>
              </a:solidFill>
              <a:highlight>
                <a:srgbClr val="FFFFFF"/>
              </a:highlight>
              <a:latin typeface="Arial"/>
              <a:ea typeface="Arial"/>
              <a:cs typeface="Arial"/>
              <a:sym typeface="Arial"/>
            </a:endParaRPr>
          </a:p>
          <a:p>
            <a:pPr lvl="0">
              <a:spcBef>
                <a:spcPts val="0"/>
              </a:spcBef>
              <a:buClr>
                <a:schemeClr val="dk1"/>
              </a:buClr>
              <a:buSzPct val="110000"/>
              <a:buFont typeface="Arial"/>
              <a:buNone/>
            </a:pPr>
            <a:r>
              <a:rPr lang="en-US" sz="950" u="sng">
                <a:solidFill>
                  <a:srgbClr val="1155CC"/>
                </a:solidFill>
                <a:highlight>
                  <a:srgbClr val="FFFFFF"/>
                </a:highlight>
                <a:latin typeface="Arial"/>
                <a:ea typeface="Arial"/>
                <a:cs typeface="Arial"/>
                <a:sym typeface="Arial"/>
                <a:hlinkClick r:id="rId3"/>
              </a:rPr>
              <a:t>https://www.windytv.com</a:t>
            </a:r>
            <a:r>
              <a:rPr lang="en-US" sz="950">
                <a:solidFill>
                  <a:srgbClr val="222222"/>
                </a:solidFill>
                <a:highlight>
                  <a:srgbClr val="FFFFFF"/>
                </a:highlight>
                <a:latin typeface="Arial"/>
                <a:ea typeface="Arial"/>
                <a:cs typeface="Arial"/>
                <a:sym typeface="Arial"/>
              </a:rPr>
              <a:t> </a:t>
            </a:r>
          </a:p>
          <a:p>
            <a:pPr lvl="0">
              <a:spcBef>
                <a:spcPts val="0"/>
              </a:spcBef>
              <a:buClr>
                <a:schemeClr val="dk1"/>
              </a:buClr>
              <a:buSzPct val="110000"/>
              <a:buFont typeface="Arial"/>
              <a:buNone/>
            </a:pPr>
            <a:endParaRPr sz="950">
              <a:solidFill>
                <a:srgbClr val="222222"/>
              </a:solidFill>
              <a:highlight>
                <a:srgbClr val="FFFFFF"/>
              </a:highlight>
              <a:latin typeface="Arial"/>
              <a:ea typeface="Arial"/>
              <a:cs typeface="Arial"/>
              <a:sym typeface="Arial"/>
            </a:endParaRPr>
          </a:p>
          <a:p>
            <a:pPr lvl="0">
              <a:spcBef>
                <a:spcPts val="0"/>
              </a:spcBef>
              <a:buClr>
                <a:schemeClr val="dk1"/>
              </a:buClr>
              <a:buSzPct val="110000"/>
              <a:buFont typeface="Arial"/>
              <a:buNone/>
            </a:pPr>
            <a:r>
              <a:rPr lang="en-US" sz="950">
                <a:solidFill>
                  <a:srgbClr val="222222"/>
                </a:solidFill>
                <a:highlight>
                  <a:srgbClr val="FFFFFF"/>
                </a:highlight>
                <a:latin typeface="Arial"/>
                <a:ea typeface="Arial"/>
                <a:cs typeface="Arial"/>
                <a:sym typeface="Arial"/>
              </a:rPr>
              <a:t>If they go on the website they have to screen shot an area where they think there is a typhoon/cyclone/hurricane and then annotate it using evidence from the website. They can check sea temperature, wind patterns and strength, wave heights, pressure etc etc. They should look at as many different data overlays as possible and use that as evidence in annotations on their screenshot (They can use ppt or Word or anything they like - they could also put in multiple screenshots of the same area, although this might get too messy) Extension should be easy for this because there are so many data possibilities. Simple responders could just focus on circular patterns in warm sea areas.</a:t>
            </a:r>
          </a:p>
          <a:p>
            <a:pPr lvl="0">
              <a:spcBef>
                <a:spcPts val="0"/>
              </a:spcBef>
              <a:buClr>
                <a:schemeClr val="dk1"/>
              </a:buClr>
              <a:buSzPct val="110000"/>
              <a:buFont typeface="Arial"/>
              <a:buNone/>
            </a:pPr>
            <a:endParaRPr sz="950">
              <a:solidFill>
                <a:srgbClr val="222222"/>
              </a:solidFill>
              <a:highlight>
                <a:srgbClr val="FFFFFF"/>
              </a:highlight>
              <a:latin typeface="Arial"/>
              <a:ea typeface="Arial"/>
              <a:cs typeface="Arial"/>
              <a:sym typeface="Arial"/>
            </a:endParaRPr>
          </a:p>
          <a:p>
            <a:pPr lvl="0">
              <a:spcBef>
                <a:spcPts val="0"/>
              </a:spcBef>
              <a:buNone/>
            </a:pPr>
            <a:endParaRPr/>
          </a:p>
        </p:txBody>
      </p:sp>
      <p:sp>
        <p:nvSpPr>
          <p:cNvPr id="193" name="Shape 193"/>
          <p:cNvSpPr>
            <a:spLocks noGrp="1" noRot="1" noChangeAspect="1"/>
          </p:cNvSpPr>
          <p:nvPr>
            <p:ph type="sldImg" idx="2"/>
          </p:nvPr>
        </p:nvSpPr>
        <p:spPr>
          <a:xfrm>
            <a:off x="1270000"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1270000"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1270000"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a:spLocks noGrp="1" noRot="1" noChangeAspect="1"/>
          </p:cNvSpPr>
          <p:nvPr>
            <p:ph type="sldImg" idx="2"/>
          </p:nvPr>
        </p:nvSpPr>
        <p:spPr>
          <a:xfrm>
            <a:off x="1270000"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a:spLocks noGrp="1" noRot="1" noChangeAspect="1"/>
          </p:cNvSpPr>
          <p:nvPr>
            <p:ph type="sldImg" idx="2"/>
          </p:nvPr>
        </p:nvSpPr>
        <p:spPr>
          <a:xfrm>
            <a:off x="1270000"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None/>
            </a:pPr>
            <a:endParaRPr/>
          </a:p>
        </p:txBody>
      </p:sp>
      <p:sp>
        <p:nvSpPr>
          <p:cNvPr id="136" name="Shape 136"/>
          <p:cNvSpPr>
            <a:spLocks noGrp="1" noRot="1" noChangeAspect="1"/>
          </p:cNvSpPr>
          <p:nvPr>
            <p:ph type="sldImg" idx="2"/>
          </p:nvPr>
        </p:nvSpPr>
        <p:spPr>
          <a:xfrm>
            <a:off x="1270000" y="681038"/>
            <a:ext cx="4537075" cy="34036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a:spLocks noGrp="1" noRot="1" noChangeAspect="1"/>
          </p:cNvSpPr>
          <p:nvPr>
            <p:ph type="sldImg" idx="2"/>
          </p:nvPr>
        </p:nvSpPr>
        <p:spPr>
          <a:xfrm>
            <a:off x="1270000"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270000"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07708" y="4311730"/>
            <a:ext cx="5661660" cy="4084795"/>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1270000" y="681037"/>
            <a:ext cx="4537074" cy="34035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15" name="Shape 15" descr="typhoon"/>
          <p:cNvPicPr preferRelativeResize="0"/>
          <p:nvPr/>
        </p:nvPicPr>
        <p:blipFill rotWithShape="1">
          <a:blip r:embed="rId1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https://www.youtube.com/watch?v=SSx_gisp24w"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hyperlink" Target="http://www.youtube.com/watch?v=DHrapzHPCSA"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88"/>
        <p:cNvGrpSpPr/>
        <p:nvPr/>
      </p:nvGrpSpPr>
      <p:grpSpPr>
        <a:xfrm>
          <a:off x="0" y="0"/>
          <a:ext cx="0" cy="0"/>
          <a:chOff x="0" y="0"/>
          <a:chExt cx="0" cy="0"/>
        </a:xfrm>
      </p:grpSpPr>
      <p:pic>
        <p:nvPicPr>
          <p:cNvPr id="89" name="Shape 89" descr="typhoon"/>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0" name="Shape 90"/>
          <p:cNvSpPr/>
          <p:nvPr/>
        </p:nvSpPr>
        <p:spPr>
          <a:xfrm>
            <a:off x="0" y="5308605"/>
            <a:ext cx="9144000" cy="156966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9600" b="1" i="0" u="none" strike="noStrike" cap="none" dirty="0" smtClean="0">
                <a:solidFill>
                  <a:srgbClr val="FF0000"/>
                </a:solidFill>
                <a:latin typeface="Calibri"/>
                <a:ea typeface="Calibri"/>
                <a:cs typeface="Calibri"/>
                <a:sym typeface="Calibri"/>
              </a:rPr>
              <a:t>Typhoons</a:t>
            </a:r>
            <a:endParaRPr lang="en-US" sz="9600" b="1" i="0" u="none" strike="noStrike" cap="none" dirty="0">
              <a:solidFill>
                <a:srgbClr val="FF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Depressions, storms &amp; Cyclones</a:t>
            </a:r>
          </a:p>
        </p:txBody>
      </p:sp>
      <p:sp>
        <p:nvSpPr>
          <p:cNvPr id="169" name="Shape 169"/>
          <p:cNvSpPr txBox="1">
            <a:spLocks noGrp="1"/>
          </p:cNvSpPr>
          <p:nvPr>
            <p:ph type="body" idx="1"/>
          </p:nvPr>
        </p:nvSpPr>
        <p:spPr>
          <a:xfrm>
            <a:off x="304800" y="1828800"/>
            <a:ext cx="8686800" cy="425132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Tropical </a:t>
            </a:r>
            <a:r>
              <a:rPr lang="en-US" sz="3200" b="1" i="0" u="none" strike="noStrike" cap="none">
                <a:solidFill>
                  <a:schemeClr val="dk1"/>
                </a:solidFill>
                <a:latin typeface="Calibri"/>
                <a:ea typeface="Calibri"/>
                <a:cs typeface="Calibri"/>
                <a:sym typeface="Calibri"/>
              </a:rPr>
              <a:t>depressions</a:t>
            </a:r>
            <a:r>
              <a:rPr lang="en-US" sz="3200" b="0" i="0" u="none" strike="noStrike" cap="none">
                <a:solidFill>
                  <a:schemeClr val="dk1"/>
                </a:solidFill>
                <a:latin typeface="Calibri"/>
                <a:ea typeface="Calibri"/>
                <a:cs typeface="Calibri"/>
                <a:sym typeface="Calibri"/>
              </a:rPr>
              <a:t> (winds at 60km/h or less)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Tropical </a:t>
            </a:r>
            <a:r>
              <a:rPr lang="en-US" sz="3200" b="1" i="0" u="none" strike="noStrike" cap="none">
                <a:solidFill>
                  <a:schemeClr val="dk1"/>
                </a:solidFill>
                <a:latin typeface="Calibri"/>
                <a:ea typeface="Calibri"/>
                <a:cs typeface="Calibri"/>
                <a:sym typeface="Calibri"/>
              </a:rPr>
              <a:t>storms</a:t>
            </a:r>
            <a:r>
              <a:rPr lang="en-US" sz="3200" b="0" i="0" u="none" strike="noStrike" cap="none">
                <a:solidFill>
                  <a:schemeClr val="dk1"/>
                </a:solidFill>
                <a:latin typeface="Calibri"/>
                <a:ea typeface="Calibri"/>
                <a:cs typeface="Calibri"/>
                <a:sym typeface="Calibri"/>
              </a:rPr>
              <a:t> (winds 61-120km/h)</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Tropical </a:t>
            </a:r>
            <a:r>
              <a:rPr lang="en-US" sz="3200" b="1" i="0" u="none" strike="noStrike" cap="none">
                <a:solidFill>
                  <a:schemeClr val="dk1"/>
                </a:solidFill>
                <a:latin typeface="Calibri"/>
                <a:ea typeface="Calibri"/>
                <a:cs typeface="Calibri"/>
                <a:sym typeface="Calibri"/>
              </a:rPr>
              <a:t>cyclone</a:t>
            </a:r>
            <a:r>
              <a:rPr lang="en-US" sz="3200" b="0" i="0" u="none" strike="noStrike" cap="none">
                <a:solidFill>
                  <a:schemeClr val="dk1"/>
                </a:solidFill>
                <a:latin typeface="Calibri"/>
                <a:ea typeface="Calibri"/>
                <a:cs typeface="Calibri"/>
                <a:sym typeface="Calibri"/>
              </a:rPr>
              <a:t> (winds over 120km/h)</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Effect transition="in" filter="fade">
                                      <p:cBhvr>
                                        <p:cTn id="7" dur="500"/>
                                        <p:tgtEl>
                                          <p:spTgt spid="1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Effect transition="in" filter="fade">
                                      <p:cBhvr>
                                        <p:cTn id="12" dur="500"/>
                                        <p:tgtEl>
                                          <p:spTgt spid="1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Effect transition="in" filter="fade">
                                      <p:cBhvr>
                                        <p:cTn id="17" dur="500"/>
                                        <p:tgtEl>
                                          <p:spTgt spid="1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Effect transition="in" filter="fade">
                                      <p:cBhvr>
                                        <p:cTn id="22" dur="500"/>
                                        <p:tgtEl>
                                          <p:spTgt spid="1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75" name="Shape 17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rgbClr val="888888"/>
                </a:solidFill>
                <a:latin typeface="Calibri"/>
                <a:ea typeface="Calibri"/>
                <a:cs typeface="Calibri"/>
                <a:sym typeface="Calibri"/>
              </a:rPr>
              <a:t>Typhoons &amp; Flooding</a:t>
            </a:r>
          </a:p>
        </p:txBody>
      </p:sp>
      <p:pic>
        <p:nvPicPr>
          <p:cNvPr id="177" name="Shape 177" descr="hurr_cross"/>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8" name="Shape 178"/>
          <p:cNvSpPr txBox="1"/>
          <p:nvPr/>
        </p:nvSpPr>
        <p:spPr>
          <a:xfrm>
            <a:off x="6019800" y="152400"/>
            <a:ext cx="2971799" cy="646331"/>
          </a:xfrm>
          <a:prstGeom prst="rect">
            <a:avLst/>
          </a:prstGeom>
          <a:solidFill>
            <a:schemeClr val="dk1"/>
          </a:solidFill>
          <a:ln>
            <a:noFill/>
          </a:ln>
        </p:spPr>
        <p:txBody>
          <a:bodyPr lIns="91425" tIns="45700" rIns="91425" bIns="45700" anchor="t" anchorCtr="0">
            <a:noAutofit/>
          </a:bodyPr>
          <a:lstStyle/>
          <a:p>
            <a:pPr marL="0" marR="0" lvl="0" indent="0" algn="ctr" rtl="0">
              <a:spcBef>
                <a:spcPts val="0"/>
              </a:spcBef>
              <a:buSzPct val="25000"/>
              <a:buNone/>
            </a:pPr>
            <a:r>
              <a:rPr lang="en-US" sz="1800" u="sng">
                <a:solidFill>
                  <a:schemeClr val="hlink"/>
                </a:solidFill>
                <a:latin typeface="Calibri"/>
                <a:ea typeface="Calibri"/>
                <a:cs typeface="Calibri"/>
                <a:sym typeface="Calibri"/>
                <a:hlinkClick r:id="rId4"/>
              </a:rPr>
              <a:t>How Tropical Cyclones Develop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Arial"/>
              <a:ea typeface="Arial"/>
              <a:cs typeface="Arial"/>
              <a:sym typeface="Arial"/>
            </a:endParaRPr>
          </a:p>
        </p:txBody>
      </p:sp>
      <p:pic>
        <p:nvPicPr>
          <p:cNvPr id="184" name="Shape 184" descr="hurricane_formation.pn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0" y="163135"/>
            <a:ext cx="914400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a:solidFill>
                  <a:schemeClr val="dk1"/>
                </a:solidFill>
                <a:latin typeface="Calibri"/>
                <a:ea typeface="Calibri"/>
                <a:cs typeface="Calibri"/>
                <a:sym typeface="Calibri"/>
              </a:rPr>
              <a:t>Windyty Challenge – Can you find a Typhoon?</a:t>
            </a:r>
          </a:p>
        </p:txBody>
      </p:sp>
      <p:pic>
        <p:nvPicPr>
          <p:cNvPr id="196" name="Shape 196" descr="Screen Shot 2017-02-15 at 9.29.50 am.png"/>
          <p:cNvPicPr preferRelativeResize="0"/>
          <p:nvPr/>
        </p:nvPicPr>
        <p:blipFill rotWithShape="1">
          <a:blip r:embed="rId3">
            <a:alphaModFix/>
          </a:blip>
          <a:srcRect/>
          <a:stretch/>
        </p:blipFill>
        <p:spPr>
          <a:xfrm>
            <a:off x="0" y="954004"/>
            <a:ext cx="9144000" cy="4793602"/>
          </a:xfrm>
          <a:prstGeom prst="rect">
            <a:avLst/>
          </a:prstGeom>
          <a:noFill/>
          <a:ln>
            <a:noFill/>
          </a:ln>
        </p:spPr>
      </p:pic>
      <p:sp>
        <p:nvSpPr>
          <p:cNvPr id="197" name="Shape 197"/>
          <p:cNvSpPr/>
          <p:nvPr/>
        </p:nvSpPr>
        <p:spPr>
          <a:xfrm>
            <a:off x="0" y="5973735"/>
            <a:ext cx="914400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a:solidFill>
                  <a:schemeClr val="dk1"/>
                </a:solidFill>
                <a:latin typeface="Calibri"/>
                <a:ea typeface="Calibri"/>
                <a:cs typeface="Calibri"/>
                <a:sym typeface="Calibri"/>
              </a:rPr>
              <a:t>Look on Windyty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3">
            <a:alphaModFix/>
          </a:blip>
          <a:srcRect/>
          <a:stretch/>
        </p:blipFill>
        <p:spPr>
          <a:xfrm>
            <a:off x="228600" y="1066800"/>
            <a:ext cx="5443370" cy="2514599"/>
          </a:xfrm>
          <a:prstGeom prst="rect">
            <a:avLst/>
          </a:prstGeom>
          <a:noFill/>
          <a:ln w="9525" cap="flat" cmpd="sng">
            <a:solidFill>
              <a:schemeClr val="dk1"/>
            </a:solidFill>
            <a:prstDash val="solid"/>
            <a:round/>
            <a:headEnd type="none" w="med" len="med"/>
            <a:tailEnd type="none" w="med" len="med"/>
          </a:ln>
        </p:spPr>
      </p:pic>
      <p:sp>
        <p:nvSpPr>
          <p:cNvPr id="96" name="Shape 96"/>
          <p:cNvSpPr/>
          <p:nvPr/>
        </p:nvSpPr>
        <p:spPr>
          <a:xfrm>
            <a:off x="12262" y="0"/>
            <a:ext cx="299117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dirty="0">
                <a:solidFill>
                  <a:schemeClr val="tx1">
                    <a:lumMod val="95000"/>
                    <a:lumOff val="5000"/>
                  </a:schemeClr>
                </a:solidFill>
                <a:latin typeface="Calibri"/>
                <a:ea typeface="Calibri"/>
                <a:cs typeface="Calibri"/>
                <a:sym typeface="Calibri"/>
              </a:rPr>
              <a:t>Typhoons</a:t>
            </a:r>
          </a:p>
        </p:txBody>
      </p:sp>
      <p:sp>
        <p:nvSpPr>
          <p:cNvPr id="97" name="Shape 97"/>
          <p:cNvSpPr/>
          <p:nvPr/>
        </p:nvSpPr>
        <p:spPr>
          <a:xfrm>
            <a:off x="152400" y="3657600"/>
            <a:ext cx="5486399" cy="2514599"/>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228600" marR="0" lvl="0" indent="-228600" algn="l" rtl="0">
              <a:spcBef>
                <a:spcPts val="0"/>
              </a:spcBef>
              <a:buClr>
                <a:schemeClr val="dk1"/>
              </a:buClr>
              <a:buSzPct val="100000"/>
              <a:buFont typeface="Calibri"/>
              <a:buAutoNum type="arabicParenR"/>
            </a:pPr>
            <a:r>
              <a:rPr lang="en-US" sz="1200" b="0" i="0" u="none" strike="noStrike" cap="none">
                <a:solidFill>
                  <a:schemeClr val="dk1"/>
                </a:solidFill>
                <a:latin typeface="Calibri"/>
                <a:ea typeface="Calibri"/>
                <a:cs typeface="Calibri"/>
                <a:sym typeface="Calibri"/>
              </a:rPr>
              <a:t>On the map above, mark on the locations you would expect to find Typhoons, Hurricanes and Cyclones.</a:t>
            </a:r>
          </a:p>
          <a:p>
            <a:pPr marL="228600" marR="0" lvl="0" indent="-228600" algn="l" rtl="0">
              <a:spcBef>
                <a:spcPts val="0"/>
              </a:spcBef>
              <a:buClr>
                <a:schemeClr val="dk1"/>
              </a:buClr>
              <a:buSzPct val="100000"/>
              <a:buFont typeface="Calibri"/>
              <a:buAutoNum type="arabicParenR"/>
            </a:pPr>
            <a:r>
              <a:rPr lang="en-US" sz="1200" b="0" i="0" u="none" strike="noStrike" cap="none">
                <a:solidFill>
                  <a:schemeClr val="dk1"/>
                </a:solidFill>
                <a:latin typeface="Calibri"/>
                <a:ea typeface="Calibri"/>
                <a:cs typeface="Calibri"/>
                <a:sym typeface="Calibri"/>
              </a:rPr>
              <a:t>In the space below, explain the difference between these 3 types of storm system (Give detailed geographical explanations) </a:t>
            </a:r>
          </a:p>
        </p:txBody>
      </p:sp>
      <p:sp>
        <p:nvSpPr>
          <p:cNvPr id="98" name="Shape 98"/>
          <p:cNvSpPr/>
          <p:nvPr/>
        </p:nvSpPr>
        <p:spPr>
          <a:xfrm>
            <a:off x="5791200" y="76200"/>
            <a:ext cx="3276600" cy="6096000"/>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ctr" rtl="0">
              <a:spcBef>
                <a:spcPts val="0"/>
              </a:spcBef>
              <a:buSzPct val="25000"/>
              <a:buNone/>
            </a:pPr>
            <a:r>
              <a:rPr lang="en-US" sz="1200" b="1" i="0" u="sng" strike="noStrike" cap="none">
                <a:solidFill>
                  <a:schemeClr val="dk1"/>
                </a:solidFill>
                <a:latin typeface="Calibri"/>
                <a:ea typeface="Calibri"/>
                <a:cs typeface="Calibri"/>
                <a:sym typeface="Calibri"/>
              </a:rPr>
              <a:t>Typhoon Recipe</a:t>
            </a:r>
          </a:p>
        </p:txBody>
      </p:sp>
      <p:sp>
        <p:nvSpPr>
          <p:cNvPr id="99" name="Shape 99"/>
          <p:cNvSpPr/>
          <p:nvPr/>
        </p:nvSpPr>
        <p:spPr>
          <a:xfrm>
            <a:off x="2971800" y="76200"/>
            <a:ext cx="2743199" cy="885916"/>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l" rtl="0">
              <a:spcBef>
                <a:spcPts val="0"/>
              </a:spcBef>
              <a:buSzPct val="25000"/>
              <a:buNone/>
            </a:pPr>
            <a:r>
              <a:rPr lang="en-US" sz="950" b="0" i="0" u="none" strike="noStrike" cap="none">
                <a:solidFill>
                  <a:schemeClr val="dk1"/>
                </a:solidFill>
                <a:latin typeface="Calibri"/>
                <a:ea typeface="Calibri"/>
                <a:cs typeface="Calibri"/>
                <a:sym typeface="Calibri"/>
              </a:rPr>
              <a:t>In the box, write a recipe for the formation of a typhoon. You will be presented with information and can research on your laptop. Make sure your recipe includes as much detail as possible and all of the ingredients in the right order.</a:t>
            </a:r>
          </a:p>
        </p:txBody>
      </p:sp>
      <p:sp>
        <p:nvSpPr>
          <p:cNvPr id="100" name="Shape 100"/>
          <p:cNvSpPr/>
          <p:nvPr/>
        </p:nvSpPr>
        <p:spPr>
          <a:xfrm>
            <a:off x="76200" y="6248400"/>
            <a:ext cx="3048000" cy="524234"/>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Typhoon season in the Northern hemisphere is….</a:t>
            </a:r>
          </a:p>
        </p:txBody>
      </p:sp>
      <p:sp>
        <p:nvSpPr>
          <p:cNvPr id="101" name="Shape 101"/>
          <p:cNvSpPr/>
          <p:nvPr/>
        </p:nvSpPr>
        <p:spPr>
          <a:xfrm>
            <a:off x="3200400" y="6248400"/>
            <a:ext cx="3048000" cy="524234"/>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Typhoon season in the Southern hemisphere is….</a:t>
            </a:r>
          </a:p>
        </p:txBody>
      </p:sp>
      <p:sp>
        <p:nvSpPr>
          <p:cNvPr id="103" name="Shape 103"/>
          <p:cNvSpPr/>
          <p:nvPr/>
        </p:nvSpPr>
        <p:spPr>
          <a:xfrm>
            <a:off x="6400800" y="6248401"/>
            <a:ext cx="2590800" cy="524233"/>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l" rtl="0">
              <a:spcBef>
                <a:spcPts val="0"/>
              </a:spcBef>
              <a:buSzPct val="25000"/>
              <a:buNone/>
            </a:pPr>
            <a:r>
              <a:rPr lang="en-US" sz="1000" dirty="0">
                <a:solidFill>
                  <a:schemeClr val="dk1"/>
                </a:solidFill>
                <a:latin typeface="Calibri"/>
                <a:ea typeface="Calibri"/>
                <a:cs typeface="Calibri"/>
                <a:sym typeface="Calibri"/>
              </a:rPr>
              <a:t>Finished your recipe? Test your knowledge on the website below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p:nvPr/>
        </p:nvSpPr>
        <p:spPr>
          <a:xfrm>
            <a:off x="12262" y="0"/>
            <a:ext cx="299117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dirty="0">
                <a:solidFill>
                  <a:srgbClr val="0D0D0D"/>
                </a:solidFill>
                <a:latin typeface="Calibri"/>
                <a:ea typeface="Calibri"/>
                <a:cs typeface="Calibri"/>
                <a:sym typeface="Calibri"/>
              </a:rPr>
              <a:t>Typhoons</a:t>
            </a:r>
          </a:p>
        </p:txBody>
      </p:sp>
      <p:sp>
        <p:nvSpPr>
          <p:cNvPr id="109" name="Shape 109"/>
          <p:cNvSpPr/>
          <p:nvPr/>
        </p:nvSpPr>
        <p:spPr>
          <a:xfrm>
            <a:off x="90448" y="1079790"/>
            <a:ext cx="5795166" cy="4480959"/>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What does a typhoon look like? Draw a diagram of the inside of a typhoon cloud. You should add labels and make sure your diagram shows what is happening inside </a:t>
            </a:r>
          </a:p>
        </p:txBody>
      </p:sp>
      <p:sp>
        <p:nvSpPr>
          <p:cNvPr id="110" name="Shape 110"/>
          <p:cNvSpPr/>
          <p:nvPr/>
        </p:nvSpPr>
        <p:spPr>
          <a:xfrm>
            <a:off x="0" y="5669176"/>
            <a:ext cx="3048000" cy="1147345"/>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Fact 1: </a:t>
            </a:r>
          </a:p>
        </p:txBody>
      </p:sp>
      <p:sp>
        <p:nvSpPr>
          <p:cNvPr id="111" name="Shape 111"/>
          <p:cNvSpPr/>
          <p:nvPr/>
        </p:nvSpPr>
        <p:spPr>
          <a:xfrm>
            <a:off x="6018560" y="3673500"/>
            <a:ext cx="3048000" cy="1917675"/>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How are typhoons named?</a:t>
            </a:r>
          </a:p>
        </p:txBody>
      </p:sp>
      <p:sp>
        <p:nvSpPr>
          <p:cNvPr id="112" name="Shape 112"/>
          <p:cNvSpPr/>
          <p:nvPr/>
        </p:nvSpPr>
        <p:spPr>
          <a:xfrm>
            <a:off x="6025008" y="120171"/>
            <a:ext cx="3002034" cy="3395956"/>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ctr" rtl="0">
              <a:spcBef>
                <a:spcPts val="0"/>
              </a:spcBef>
              <a:buSzPct val="25000"/>
              <a:buNone/>
            </a:pPr>
            <a:r>
              <a:rPr lang="en-US" sz="1200" b="1" dirty="0" err="1">
                <a:solidFill>
                  <a:schemeClr val="dk1"/>
                </a:solidFill>
                <a:latin typeface="Calibri"/>
                <a:ea typeface="Calibri"/>
                <a:cs typeface="Calibri"/>
                <a:sym typeface="Calibri"/>
              </a:rPr>
              <a:t>Windspeed</a:t>
            </a:r>
            <a:endParaRPr lang="en-US" sz="1200" b="1" dirty="0">
              <a:solidFill>
                <a:schemeClr val="dk1"/>
              </a:solidFill>
              <a:latin typeface="Calibri"/>
              <a:ea typeface="Calibri"/>
              <a:cs typeface="Calibri"/>
              <a:sym typeface="Calibri"/>
            </a:endParaRPr>
          </a:p>
          <a:p>
            <a:pPr marL="0" marR="0" lvl="0" indent="0" algn="l" rtl="0">
              <a:spcBef>
                <a:spcPts val="0"/>
              </a:spcBef>
              <a:buSzPct val="25000"/>
              <a:buNone/>
            </a:pPr>
            <a:r>
              <a:rPr lang="en-US" sz="1200" dirty="0">
                <a:solidFill>
                  <a:schemeClr val="dk1"/>
                </a:solidFill>
                <a:latin typeface="Calibri"/>
                <a:ea typeface="Calibri"/>
                <a:cs typeface="Calibri"/>
                <a:sym typeface="Calibri"/>
              </a:rPr>
              <a:t>Research and write down the wind speeds needed for each of these different categories</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US" sz="1200" dirty="0">
                <a:solidFill>
                  <a:schemeClr val="dk1"/>
                </a:solidFill>
                <a:latin typeface="Calibri"/>
                <a:ea typeface="Calibri"/>
                <a:cs typeface="Calibri"/>
                <a:sym typeface="Calibri"/>
              </a:rPr>
              <a:t>Tropical Depression</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US" sz="1200" dirty="0">
                <a:solidFill>
                  <a:schemeClr val="dk1"/>
                </a:solidFill>
                <a:latin typeface="Calibri"/>
                <a:ea typeface="Calibri"/>
                <a:cs typeface="Calibri"/>
                <a:sym typeface="Calibri"/>
              </a:rPr>
              <a:t>Tropical Storm</a:t>
            </a: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None/>
            </a:pPr>
            <a:endParaRPr sz="1200" dirty="0">
              <a:solidFill>
                <a:schemeClr val="dk1"/>
              </a:solidFill>
              <a:latin typeface="Calibri"/>
              <a:ea typeface="Calibri"/>
              <a:cs typeface="Calibri"/>
              <a:sym typeface="Calibri"/>
            </a:endParaRPr>
          </a:p>
          <a:p>
            <a:pPr marL="0" marR="0" lvl="0" indent="0" algn="l" rtl="0">
              <a:spcBef>
                <a:spcPts val="0"/>
              </a:spcBef>
              <a:buSzPct val="25000"/>
              <a:buNone/>
            </a:pPr>
            <a:r>
              <a:rPr lang="en-US" sz="1200" dirty="0">
                <a:solidFill>
                  <a:schemeClr val="dk1"/>
                </a:solidFill>
                <a:latin typeface="Calibri"/>
                <a:ea typeface="Calibri"/>
                <a:cs typeface="Calibri"/>
                <a:sym typeface="Calibri"/>
              </a:rPr>
              <a:t>Tropical Cyclone </a:t>
            </a:r>
          </a:p>
        </p:txBody>
      </p:sp>
      <p:sp>
        <p:nvSpPr>
          <p:cNvPr id="113" name="Shape 113"/>
          <p:cNvSpPr/>
          <p:nvPr/>
        </p:nvSpPr>
        <p:spPr>
          <a:xfrm>
            <a:off x="3048000" y="5666680"/>
            <a:ext cx="3048000" cy="1147345"/>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Fact 2: </a:t>
            </a:r>
          </a:p>
        </p:txBody>
      </p:sp>
      <p:sp>
        <p:nvSpPr>
          <p:cNvPr id="114" name="Shape 114"/>
          <p:cNvSpPr/>
          <p:nvPr/>
        </p:nvSpPr>
        <p:spPr>
          <a:xfrm>
            <a:off x="6096000" y="5664185"/>
            <a:ext cx="3048000" cy="1147345"/>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Fact 3: </a:t>
            </a:r>
          </a:p>
        </p:txBody>
      </p:sp>
      <p:sp>
        <p:nvSpPr>
          <p:cNvPr id="115" name="Shape 115"/>
          <p:cNvSpPr/>
          <p:nvPr/>
        </p:nvSpPr>
        <p:spPr>
          <a:xfrm>
            <a:off x="2958296" y="46470"/>
            <a:ext cx="2973784" cy="944863"/>
          </a:xfrm>
          <a:prstGeom prst="roundRect">
            <a:avLst>
              <a:gd name="adj" fmla="val 16667"/>
            </a:avLst>
          </a:prstGeom>
          <a:solidFill>
            <a:srgbClr val="FFFFFF"/>
          </a:solidFill>
          <a:ln w="2857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l" rtl="0">
              <a:spcBef>
                <a:spcPts val="0"/>
              </a:spcBef>
              <a:buSzPct val="25000"/>
              <a:buNone/>
            </a:pPr>
            <a:r>
              <a:rPr lang="en-US" sz="1200" b="1">
                <a:solidFill>
                  <a:schemeClr val="dk1"/>
                </a:solidFill>
                <a:latin typeface="Calibri"/>
                <a:ea typeface="Calibri"/>
                <a:cs typeface="Calibri"/>
                <a:sym typeface="Calibri"/>
              </a:rPr>
              <a:t>Fact: </a:t>
            </a:r>
            <a:r>
              <a:rPr lang="en-US" sz="1200">
                <a:solidFill>
                  <a:schemeClr val="dk1"/>
                </a:solidFill>
                <a:latin typeface="Calibri"/>
                <a:ea typeface="Calibri"/>
                <a:cs typeface="Calibri"/>
                <a:sym typeface="Calibri"/>
              </a:rPr>
              <a:t>A Typhoon is called a Super-typhoon when it has winds of over 240kmh for over one minute.</a:t>
            </a:r>
          </a:p>
          <a:p>
            <a:pPr marL="0" marR="0" lvl="0" indent="0" algn="l" rtl="0">
              <a:spcBef>
                <a:spcPts val="0"/>
              </a:spcBef>
              <a:buSzPct val="25000"/>
              <a:buNone/>
            </a:pPr>
            <a:r>
              <a:rPr lang="en-US" sz="1200" b="1">
                <a:solidFill>
                  <a:schemeClr val="dk1"/>
                </a:solidFill>
                <a:latin typeface="Calibri"/>
                <a:ea typeface="Calibri"/>
                <a:cs typeface="Calibri"/>
                <a:sym typeface="Calibri"/>
              </a:rPr>
              <a:t>Fact: </a:t>
            </a:r>
            <a:r>
              <a:rPr lang="en-US" sz="1200">
                <a:solidFill>
                  <a:schemeClr val="dk1"/>
                </a:solidFill>
                <a:latin typeface="Calibri"/>
                <a:ea typeface="Calibri"/>
                <a:cs typeface="Calibri"/>
                <a:sym typeface="Calibri"/>
              </a:rPr>
              <a:t> Typhoons can be up to 1000km wide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p:nvPr/>
        </p:nvSpPr>
        <p:spPr>
          <a:xfrm>
            <a:off x="0" y="12994"/>
            <a:ext cx="9283498" cy="175432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dirty="0">
                <a:solidFill>
                  <a:srgbClr val="0D0D0D"/>
                </a:solidFill>
                <a:latin typeface="Calibri"/>
                <a:ea typeface="Calibri"/>
                <a:cs typeface="Calibri"/>
                <a:sym typeface="Calibri"/>
              </a:rPr>
              <a:t>Typhoons, Cyclones, Hurricanes</a:t>
            </a:r>
          </a:p>
          <a:p>
            <a:pPr marL="0" marR="0" lvl="0" indent="0" algn="ctr" rtl="0">
              <a:spcBef>
                <a:spcPts val="0"/>
              </a:spcBef>
              <a:buSzPct val="25000"/>
              <a:buNone/>
            </a:pPr>
            <a:r>
              <a:rPr lang="en-US" sz="5400" b="1" dirty="0">
                <a:solidFill>
                  <a:srgbClr val="0D0D0D"/>
                </a:solidFill>
                <a:latin typeface="Calibri"/>
                <a:ea typeface="Calibri"/>
                <a:cs typeface="Calibri"/>
                <a:sym typeface="Calibri"/>
              </a:rPr>
              <a:t>What’s the difference?</a:t>
            </a:r>
          </a:p>
        </p:txBody>
      </p:sp>
      <p:pic>
        <p:nvPicPr>
          <p:cNvPr id="121" name="Shape 121"/>
          <p:cNvPicPr preferRelativeResize="0"/>
          <p:nvPr/>
        </p:nvPicPr>
        <p:blipFill rotWithShape="1">
          <a:blip r:embed="rId3">
            <a:alphaModFix/>
          </a:blip>
          <a:srcRect l="1521" t="6290" r="913" b="14126"/>
          <a:stretch/>
        </p:blipFill>
        <p:spPr>
          <a:xfrm>
            <a:off x="228600" y="2040680"/>
            <a:ext cx="8858814" cy="4817319"/>
          </a:xfrm>
          <a:prstGeom prst="rect">
            <a:avLst/>
          </a:prstGeom>
          <a:noFill/>
          <a:ln>
            <a:noFill/>
          </a:ln>
        </p:spPr>
      </p:pic>
      <p:sp>
        <p:nvSpPr>
          <p:cNvPr id="122" name="Shape 122"/>
          <p:cNvSpPr/>
          <p:nvPr/>
        </p:nvSpPr>
        <p:spPr>
          <a:xfrm>
            <a:off x="557585" y="3547107"/>
            <a:ext cx="5126679" cy="2215005"/>
          </a:xfrm>
          <a:custGeom>
            <a:avLst/>
            <a:gdLst/>
            <a:ahLst/>
            <a:cxnLst/>
            <a:rect l="0" t="0" r="0" b="0"/>
            <a:pathLst>
              <a:path w="120000" h="120000" extrusionOk="0">
                <a:moveTo>
                  <a:pt x="41691" y="46993"/>
                </a:moveTo>
                <a:lnTo>
                  <a:pt x="41691" y="46993"/>
                </a:lnTo>
                <a:cubicBezTo>
                  <a:pt x="41610" y="46302"/>
                  <a:pt x="40370" y="35103"/>
                  <a:pt x="39879" y="32727"/>
                </a:cubicBezTo>
                <a:cubicBezTo>
                  <a:pt x="38876" y="27873"/>
                  <a:pt x="37351" y="23565"/>
                  <a:pt x="36616" y="18461"/>
                </a:cubicBezTo>
                <a:cubicBezTo>
                  <a:pt x="36132" y="15104"/>
                  <a:pt x="35849" y="11556"/>
                  <a:pt x="35166" y="8391"/>
                </a:cubicBezTo>
                <a:cubicBezTo>
                  <a:pt x="34924" y="7272"/>
                  <a:pt x="34653" y="6184"/>
                  <a:pt x="34441" y="5034"/>
                </a:cubicBezTo>
                <a:cubicBezTo>
                  <a:pt x="34290" y="4221"/>
                  <a:pt x="34348" y="3142"/>
                  <a:pt x="34078" y="2517"/>
                </a:cubicBezTo>
                <a:cubicBezTo>
                  <a:pt x="33808" y="1892"/>
                  <a:pt x="33332" y="2073"/>
                  <a:pt x="32990" y="1678"/>
                </a:cubicBezTo>
                <a:cubicBezTo>
                  <a:pt x="32601" y="1227"/>
                  <a:pt x="31903" y="0"/>
                  <a:pt x="31903" y="0"/>
                </a:cubicBezTo>
                <a:lnTo>
                  <a:pt x="31903" y="0"/>
                </a:lnTo>
                <a:lnTo>
                  <a:pt x="9425" y="6713"/>
                </a:lnTo>
                <a:lnTo>
                  <a:pt x="0" y="76363"/>
                </a:lnTo>
                <a:lnTo>
                  <a:pt x="3262" y="117482"/>
                </a:lnTo>
                <a:lnTo>
                  <a:pt x="37341" y="120000"/>
                </a:lnTo>
                <a:lnTo>
                  <a:pt x="107673" y="119160"/>
                </a:lnTo>
                <a:lnTo>
                  <a:pt x="120000" y="88951"/>
                </a:lnTo>
                <a:lnTo>
                  <a:pt x="112749" y="57062"/>
                </a:lnTo>
                <a:lnTo>
                  <a:pt x="50392" y="52867"/>
                </a:lnTo>
                <a:lnTo>
                  <a:pt x="38791" y="36923"/>
                </a:lnTo>
              </a:path>
            </a:pathLst>
          </a:custGeom>
          <a:solidFill>
            <a:srgbClr val="FFFF00">
              <a:alpha val="67843"/>
            </a:srgbClr>
          </a:solidFill>
          <a:ln w="25400" cap="flat" cmpd="sng">
            <a:solidFill>
              <a:srgbClr val="FFFF00"/>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23" name="Shape 123"/>
          <p:cNvSpPr/>
          <p:nvPr/>
        </p:nvSpPr>
        <p:spPr>
          <a:xfrm>
            <a:off x="2292291" y="2819099"/>
            <a:ext cx="2824800" cy="1829102"/>
          </a:xfrm>
          <a:custGeom>
            <a:avLst/>
            <a:gdLst/>
            <a:ahLst/>
            <a:cxnLst/>
            <a:rect l="0" t="0" r="0" b="0"/>
            <a:pathLst>
              <a:path w="120000" h="120000" extrusionOk="0">
                <a:moveTo>
                  <a:pt x="0" y="69532"/>
                </a:moveTo>
                <a:lnTo>
                  <a:pt x="13132" y="17943"/>
                </a:lnTo>
                <a:lnTo>
                  <a:pt x="40301" y="0"/>
                </a:lnTo>
                <a:lnTo>
                  <a:pt x="75169" y="8971"/>
                </a:lnTo>
                <a:lnTo>
                  <a:pt x="97811" y="35887"/>
                </a:lnTo>
                <a:lnTo>
                  <a:pt x="111396" y="77383"/>
                </a:lnTo>
                <a:lnTo>
                  <a:pt x="120000" y="105420"/>
                </a:lnTo>
                <a:lnTo>
                  <a:pt x="83773" y="113271"/>
                </a:lnTo>
                <a:lnTo>
                  <a:pt x="46641" y="120000"/>
                </a:lnTo>
                <a:lnTo>
                  <a:pt x="13132" y="112149"/>
                </a:lnTo>
                <a:lnTo>
                  <a:pt x="452" y="99813"/>
                </a:lnTo>
                <a:lnTo>
                  <a:pt x="0" y="69532"/>
                </a:lnTo>
                <a:close/>
              </a:path>
            </a:pathLst>
          </a:custGeom>
          <a:solidFill>
            <a:srgbClr val="3366FF">
              <a:alpha val="69803"/>
            </a:srgbClr>
          </a:solidFill>
          <a:ln w="9525" cap="flat" cmpd="sng">
            <a:solidFill>
              <a:srgbClr val="3366FF"/>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4" name="Shape 124"/>
          <p:cNvSpPr/>
          <p:nvPr/>
        </p:nvSpPr>
        <p:spPr>
          <a:xfrm>
            <a:off x="5005039" y="2493817"/>
            <a:ext cx="3792407" cy="2029132"/>
          </a:xfrm>
          <a:custGeom>
            <a:avLst/>
            <a:gdLst/>
            <a:ahLst/>
            <a:cxnLst/>
            <a:rect l="0" t="0" r="0" b="0"/>
            <a:pathLst>
              <a:path w="120000" h="120000" extrusionOk="0">
                <a:moveTo>
                  <a:pt x="0" y="60458"/>
                </a:moveTo>
                <a:lnTo>
                  <a:pt x="0" y="60458"/>
                </a:lnTo>
                <a:cubicBezTo>
                  <a:pt x="1600" y="58015"/>
                  <a:pt x="3008" y="55323"/>
                  <a:pt x="4799" y="53129"/>
                </a:cubicBezTo>
                <a:cubicBezTo>
                  <a:pt x="5782" y="51926"/>
                  <a:pt x="7119" y="51369"/>
                  <a:pt x="8228" y="50381"/>
                </a:cubicBezTo>
                <a:cubicBezTo>
                  <a:pt x="9179" y="49534"/>
                  <a:pt x="10041" y="48520"/>
                  <a:pt x="10971" y="47633"/>
                </a:cubicBezTo>
                <a:cubicBezTo>
                  <a:pt x="11642" y="46993"/>
                  <a:pt x="12357" y="46441"/>
                  <a:pt x="13028" y="45801"/>
                </a:cubicBezTo>
                <a:cubicBezTo>
                  <a:pt x="13379" y="45466"/>
                  <a:pt x="17020" y="41683"/>
                  <a:pt x="17828" y="41221"/>
                </a:cubicBezTo>
                <a:cubicBezTo>
                  <a:pt x="18694" y="40725"/>
                  <a:pt x="19657" y="40610"/>
                  <a:pt x="20571" y="40305"/>
                </a:cubicBezTo>
                <a:cubicBezTo>
                  <a:pt x="23780" y="36017"/>
                  <a:pt x="19845" y="40728"/>
                  <a:pt x="23999" y="37557"/>
                </a:cubicBezTo>
                <a:cubicBezTo>
                  <a:pt x="24992" y="36799"/>
                  <a:pt x="25773" y="35618"/>
                  <a:pt x="26742" y="34809"/>
                </a:cubicBezTo>
                <a:cubicBezTo>
                  <a:pt x="27609" y="34085"/>
                  <a:pt x="28592" y="33640"/>
                  <a:pt x="29485" y="32977"/>
                </a:cubicBezTo>
                <a:cubicBezTo>
                  <a:pt x="34343" y="29371"/>
                  <a:pt x="31210" y="30987"/>
                  <a:pt x="34971" y="29312"/>
                </a:cubicBezTo>
                <a:lnTo>
                  <a:pt x="41142" y="23816"/>
                </a:lnTo>
                <a:cubicBezTo>
                  <a:pt x="41143" y="23816"/>
                  <a:pt x="45256" y="20152"/>
                  <a:pt x="45257" y="20152"/>
                </a:cubicBezTo>
                <a:cubicBezTo>
                  <a:pt x="46171" y="19541"/>
                  <a:pt x="47065" y="18875"/>
                  <a:pt x="47999" y="18320"/>
                </a:cubicBezTo>
                <a:cubicBezTo>
                  <a:pt x="49124" y="17652"/>
                  <a:pt x="50313" y="17183"/>
                  <a:pt x="51428" y="16488"/>
                </a:cubicBezTo>
                <a:cubicBezTo>
                  <a:pt x="53744" y="15044"/>
                  <a:pt x="55912" y="13176"/>
                  <a:pt x="58285" y="11908"/>
                </a:cubicBezTo>
                <a:cubicBezTo>
                  <a:pt x="62385" y="9717"/>
                  <a:pt x="60546" y="10596"/>
                  <a:pt x="63771" y="9160"/>
                </a:cubicBezTo>
                <a:cubicBezTo>
                  <a:pt x="64685" y="8244"/>
                  <a:pt x="65492" y="7094"/>
                  <a:pt x="66514" y="6412"/>
                </a:cubicBezTo>
                <a:cubicBezTo>
                  <a:pt x="67357" y="5849"/>
                  <a:pt x="68363" y="5894"/>
                  <a:pt x="69257" y="5496"/>
                </a:cubicBezTo>
                <a:cubicBezTo>
                  <a:pt x="69505" y="5385"/>
                  <a:pt x="73779" y="2962"/>
                  <a:pt x="74742" y="2748"/>
                </a:cubicBezTo>
                <a:cubicBezTo>
                  <a:pt x="76784" y="2293"/>
                  <a:pt x="78858" y="2155"/>
                  <a:pt x="80914" y="1832"/>
                </a:cubicBezTo>
                <a:cubicBezTo>
                  <a:pt x="92244" y="51"/>
                  <a:pt x="81753" y="1211"/>
                  <a:pt x="100799" y="0"/>
                </a:cubicBezTo>
                <a:cubicBezTo>
                  <a:pt x="105142" y="305"/>
                  <a:pt x="109549" y="-123"/>
                  <a:pt x="113828" y="916"/>
                </a:cubicBezTo>
                <a:cubicBezTo>
                  <a:pt x="115563" y="1337"/>
                  <a:pt x="116200" y="4678"/>
                  <a:pt x="116571" y="6412"/>
                </a:cubicBezTo>
                <a:cubicBezTo>
                  <a:pt x="117398" y="10277"/>
                  <a:pt x="117554" y="12076"/>
                  <a:pt x="117942" y="16488"/>
                </a:cubicBezTo>
                <a:cubicBezTo>
                  <a:pt x="118211" y="19536"/>
                  <a:pt x="118205" y="22632"/>
                  <a:pt x="118628" y="25648"/>
                </a:cubicBezTo>
                <a:cubicBezTo>
                  <a:pt x="118895" y="27546"/>
                  <a:pt x="119542" y="29312"/>
                  <a:pt x="120000" y="31145"/>
                </a:cubicBezTo>
                <a:cubicBezTo>
                  <a:pt x="119771" y="38473"/>
                  <a:pt x="119879" y="45834"/>
                  <a:pt x="119314" y="53129"/>
                </a:cubicBezTo>
                <a:cubicBezTo>
                  <a:pt x="119200" y="54604"/>
                  <a:pt x="117133" y="59870"/>
                  <a:pt x="116571" y="61374"/>
                </a:cubicBezTo>
                <a:cubicBezTo>
                  <a:pt x="115086" y="69306"/>
                  <a:pt x="116904" y="60718"/>
                  <a:pt x="114514" y="68702"/>
                </a:cubicBezTo>
                <a:cubicBezTo>
                  <a:pt x="113977" y="70495"/>
                  <a:pt x="113599" y="72366"/>
                  <a:pt x="113142" y="74198"/>
                </a:cubicBezTo>
                <a:cubicBezTo>
                  <a:pt x="112914" y="75114"/>
                  <a:pt x="112725" y="76050"/>
                  <a:pt x="112457" y="76946"/>
                </a:cubicBezTo>
                <a:cubicBezTo>
                  <a:pt x="111999" y="78473"/>
                  <a:pt x="111517" y="79987"/>
                  <a:pt x="111085" y="81526"/>
                </a:cubicBezTo>
                <a:cubicBezTo>
                  <a:pt x="110831" y="82430"/>
                  <a:pt x="110723" y="83411"/>
                  <a:pt x="110399" y="84274"/>
                </a:cubicBezTo>
                <a:cubicBezTo>
                  <a:pt x="109898" y="85614"/>
                  <a:pt x="107437" y="89857"/>
                  <a:pt x="106971" y="90687"/>
                </a:cubicBezTo>
                <a:cubicBezTo>
                  <a:pt x="106742" y="91603"/>
                  <a:pt x="106686" y="92631"/>
                  <a:pt x="106285" y="93435"/>
                </a:cubicBezTo>
                <a:cubicBezTo>
                  <a:pt x="105747" y="94512"/>
                  <a:pt x="104859" y="95199"/>
                  <a:pt x="104228" y="96183"/>
                </a:cubicBezTo>
                <a:cubicBezTo>
                  <a:pt x="103484" y="97342"/>
                  <a:pt x="102747" y="98528"/>
                  <a:pt x="102171" y="99847"/>
                </a:cubicBezTo>
                <a:cubicBezTo>
                  <a:pt x="101141" y="102206"/>
                  <a:pt x="101129" y="105660"/>
                  <a:pt x="99428" y="107175"/>
                </a:cubicBezTo>
                <a:cubicBezTo>
                  <a:pt x="93532" y="112426"/>
                  <a:pt x="100992" y="106130"/>
                  <a:pt x="95314" y="109923"/>
                </a:cubicBezTo>
                <a:cubicBezTo>
                  <a:pt x="89997" y="113474"/>
                  <a:pt x="96370" y="110369"/>
                  <a:pt x="91199" y="112671"/>
                </a:cubicBezTo>
                <a:cubicBezTo>
                  <a:pt x="90514" y="113282"/>
                  <a:pt x="89879" y="114011"/>
                  <a:pt x="89142" y="114503"/>
                </a:cubicBezTo>
                <a:cubicBezTo>
                  <a:pt x="87956" y="115295"/>
                  <a:pt x="85485" y="115866"/>
                  <a:pt x="84342" y="116335"/>
                </a:cubicBezTo>
                <a:cubicBezTo>
                  <a:pt x="74961" y="120192"/>
                  <a:pt x="81421" y="118649"/>
                  <a:pt x="71314" y="120000"/>
                </a:cubicBezTo>
                <a:cubicBezTo>
                  <a:pt x="66057" y="119389"/>
                  <a:pt x="60737" y="119407"/>
                  <a:pt x="55542" y="118167"/>
                </a:cubicBezTo>
                <a:cubicBezTo>
                  <a:pt x="54230" y="117854"/>
                  <a:pt x="53332" y="116142"/>
                  <a:pt x="52114" y="115419"/>
                </a:cubicBezTo>
                <a:cubicBezTo>
                  <a:pt x="51253" y="114908"/>
                  <a:pt x="50277" y="114849"/>
                  <a:pt x="49371" y="114503"/>
                </a:cubicBezTo>
                <a:cubicBezTo>
                  <a:pt x="48676" y="114238"/>
                  <a:pt x="47991" y="113926"/>
                  <a:pt x="47314" y="113587"/>
                </a:cubicBezTo>
                <a:cubicBezTo>
                  <a:pt x="46161" y="113010"/>
                  <a:pt x="45064" y="112228"/>
                  <a:pt x="43885" y="111755"/>
                </a:cubicBezTo>
                <a:cubicBezTo>
                  <a:pt x="42769" y="111308"/>
                  <a:pt x="41594" y="111177"/>
                  <a:pt x="40457" y="110839"/>
                </a:cubicBezTo>
                <a:cubicBezTo>
                  <a:pt x="39537" y="110566"/>
                  <a:pt x="38620" y="110269"/>
                  <a:pt x="37714" y="109923"/>
                </a:cubicBezTo>
                <a:cubicBezTo>
                  <a:pt x="34663" y="108759"/>
                  <a:pt x="36487" y="109046"/>
                  <a:pt x="32914" y="108091"/>
                </a:cubicBezTo>
                <a:cubicBezTo>
                  <a:pt x="31550" y="107727"/>
                  <a:pt x="30171" y="107480"/>
                  <a:pt x="28799" y="107175"/>
                </a:cubicBezTo>
                <a:cubicBezTo>
                  <a:pt x="24490" y="103337"/>
                  <a:pt x="28893" y="106650"/>
                  <a:pt x="20571" y="104427"/>
                </a:cubicBezTo>
                <a:cubicBezTo>
                  <a:pt x="19153" y="104048"/>
                  <a:pt x="17828" y="103206"/>
                  <a:pt x="16457" y="102595"/>
                </a:cubicBezTo>
                <a:lnTo>
                  <a:pt x="14400" y="101679"/>
                </a:lnTo>
                <a:cubicBezTo>
                  <a:pt x="13714" y="100763"/>
                  <a:pt x="13108" y="99726"/>
                  <a:pt x="12342" y="98931"/>
                </a:cubicBezTo>
                <a:cubicBezTo>
                  <a:pt x="9363" y="95836"/>
                  <a:pt x="8471" y="95429"/>
                  <a:pt x="5485" y="93435"/>
                </a:cubicBezTo>
                <a:cubicBezTo>
                  <a:pt x="1555" y="85559"/>
                  <a:pt x="6788" y="94827"/>
                  <a:pt x="2057" y="89770"/>
                </a:cubicBezTo>
                <a:cubicBezTo>
                  <a:pt x="848" y="88479"/>
                  <a:pt x="451" y="86084"/>
                  <a:pt x="0" y="84274"/>
                </a:cubicBezTo>
                <a:cubicBezTo>
                  <a:pt x="228" y="77557"/>
                  <a:pt x="-199" y="70741"/>
                  <a:pt x="685" y="64122"/>
                </a:cubicBezTo>
                <a:cubicBezTo>
                  <a:pt x="975" y="61954"/>
                  <a:pt x="2907" y="60714"/>
                  <a:pt x="3428" y="58625"/>
                </a:cubicBezTo>
                <a:cubicBezTo>
                  <a:pt x="4216" y="55468"/>
                  <a:pt x="3603" y="56560"/>
                  <a:pt x="4799" y="54961"/>
                </a:cubicBezTo>
                <a:lnTo>
                  <a:pt x="4799" y="54961"/>
                </a:lnTo>
              </a:path>
            </a:pathLst>
          </a:custGeom>
          <a:solidFill>
            <a:srgbClr val="FF0000">
              <a:alpha val="58823"/>
            </a:srgbClr>
          </a:solidFill>
          <a:ln w="25400" cap="flat" cmpd="sng">
            <a:solidFill>
              <a:srgbClr val="FF0000"/>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25" name="Shape 125"/>
          <p:cNvSpPr txBox="1"/>
          <p:nvPr/>
        </p:nvSpPr>
        <p:spPr>
          <a:xfrm>
            <a:off x="1600200" y="4876800"/>
            <a:ext cx="1469998" cy="523219"/>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Calibri"/>
                <a:ea typeface="Calibri"/>
                <a:cs typeface="Calibri"/>
                <a:sym typeface="Calibri"/>
              </a:rPr>
              <a:t>Cyclones</a:t>
            </a:r>
          </a:p>
        </p:txBody>
      </p:sp>
      <p:sp>
        <p:nvSpPr>
          <p:cNvPr id="126" name="Shape 126"/>
          <p:cNvSpPr txBox="1"/>
          <p:nvPr/>
        </p:nvSpPr>
        <p:spPr>
          <a:xfrm>
            <a:off x="2792519" y="3483301"/>
            <a:ext cx="1607281" cy="523219"/>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Calibri"/>
                <a:ea typeface="Calibri"/>
                <a:cs typeface="Calibri"/>
                <a:sym typeface="Calibri"/>
              </a:rPr>
              <a:t>Typhoons</a:t>
            </a:r>
          </a:p>
        </p:txBody>
      </p:sp>
      <p:sp>
        <p:nvSpPr>
          <p:cNvPr id="127" name="Shape 127"/>
          <p:cNvSpPr txBox="1"/>
          <p:nvPr/>
        </p:nvSpPr>
        <p:spPr>
          <a:xfrm>
            <a:off x="5995930" y="3485021"/>
            <a:ext cx="1761395" cy="523219"/>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Calibri"/>
                <a:ea typeface="Calibri"/>
                <a:cs typeface="Calibri"/>
                <a:sym typeface="Calibri"/>
              </a:rPr>
              <a:t>Hurricanes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2000"/>
                                        <p:tgtEl>
                                          <p:spTgt spid="122"/>
                                        </p:tgtEl>
                                      </p:cBhvr>
                                    </p:animEffect>
                                  </p:childTnLst>
                                </p:cTn>
                              </p:par>
                              <p:par>
                                <p:cTn id="8" presetID="10"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2000"/>
                                        <p:tgtEl>
                                          <p:spTgt spid="123"/>
                                        </p:tgtEl>
                                      </p:cBhvr>
                                    </p:animEffect>
                                  </p:childTnLst>
                                </p:cTn>
                              </p:par>
                              <p:par>
                                <p:cTn id="11" presetID="10" presetClass="entr" presetSubtype="0"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2000"/>
                                        <p:tgtEl>
                                          <p:spTgt spid="1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6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600"/>
                                        <p:tgtEl>
                                          <p:spTgt spid="1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fade">
                                      <p:cBhvr>
                                        <p:cTn id="28" dur="6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pic>
        <p:nvPicPr>
          <p:cNvPr id="133" name="Shape 133" descr="cyclone_map_large.gif"/>
          <p:cNvPicPr preferRelativeResize="0">
            <a:picLocks noGrp="1"/>
          </p:cNvPicPr>
          <p:nvPr>
            <p:ph type="body" idx="1"/>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Where, when and why do they develop?</a:t>
            </a:r>
          </a:p>
        </p:txBody>
      </p:sp>
      <p:sp>
        <p:nvSpPr>
          <p:cNvPr id="139" name="Shape 13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Form over the ocean between May and November (Northern Hemisphere)</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Between November and May (Southern Hemisphere)</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Sea surface must be a minimum of 26°C</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Hot sea surface warms air in contact with it, large amounts of water vapour evaporates</a:t>
            </a:r>
          </a:p>
          <a:p>
            <a:pPr marL="342900" marR="0" lvl="0" indent="-342900" algn="l" rtl="0">
              <a:lnSpc>
                <a:spcPct val="90000"/>
              </a:lnSpc>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Moisture is important for fueling the growth of the storm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5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1" end="1"/>
                                            </p:txEl>
                                          </p:spTgt>
                                        </p:tgtEl>
                                        <p:attrNameLst>
                                          <p:attrName>style.visibility</p:attrName>
                                        </p:attrNameLst>
                                      </p:cBhvr>
                                      <p:to>
                                        <p:strVal val="visible"/>
                                      </p:to>
                                    </p:set>
                                    <p:animEffect transition="in" filter="fade">
                                      <p:cBhvr>
                                        <p:cTn id="12" dur="500"/>
                                        <p:tgtEl>
                                          <p:spTgt spid="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2" end="2"/>
                                            </p:txEl>
                                          </p:spTgt>
                                        </p:tgtEl>
                                        <p:attrNameLst>
                                          <p:attrName>style.visibility</p:attrName>
                                        </p:attrNameLst>
                                      </p:cBhvr>
                                      <p:to>
                                        <p:strVal val="visible"/>
                                      </p:to>
                                    </p:set>
                                    <p:animEffect transition="in" filter="fade">
                                      <p:cBhvr>
                                        <p:cTn id="17" dur="500"/>
                                        <p:tgtEl>
                                          <p:spTgt spid="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3" end="3"/>
                                            </p:txEl>
                                          </p:spTgt>
                                        </p:tgtEl>
                                        <p:attrNameLst>
                                          <p:attrName>style.visibility</p:attrName>
                                        </p:attrNameLst>
                                      </p:cBhvr>
                                      <p:to>
                                        <p:strVal val="visible"/>
                                      </p:to>
                                    </p:set>
                                    <p:animEffect transition="in" filter="fade">
                                      <p:cBhvr>
                                        <p:cTn id="22" dur="500"/>
                                        <p:tgtEl>
                                          <p:spTgt spid="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4" end="4"/>
                                            </p:txEl>
                                          </p:spTgt>
                                        </p:tgtEl>
                                        <p:attrNameLst>
                                          <p:attrName>style.visibility</p:attrName>
                                        </p:attrNameLst>
                                      </p:cBhvr>
                                      <p:to>
                                        <p:strVal val="visible"/>
                                      </p:to>
                                    </p:set>
                                    <p:animEffect transition="in" filter="fade">
                                      <p:cBhvr>
                                        <p:cTn id="27" dur="500"/>
                                        <p:tgtEl>
                                          <p:spTgt spid="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304800" y="1524000"/>
            <a:ext cx="86868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Heated moist air expands, becomes lighter and rises</a:t>
            </a:r>
          </a:p>
          <a:p>
            <a:pPr marL="342900" marR="0" lvl="0" indent="-342900" algn="l" rtl="0">
              <a:lnSpc>
                <a:spcPct val="8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Form between tropics between 5° and 20° North and South</a:t>
            </a:r>
          </a:p>
          <a:p>
            <a:pPr marL="342900" marR="0" lvl="0" indent="-342900" algn="l" rtl="0">
              <a:lnSpc>
                <a:spcPct val="80000"/>
              </a:lnSpc>
              <a:spcBef>
                <a:spcPts val="592"/>
              </a:spcBef>
              <a:spcAft>
                <a:spcPts val="0"/>
              </a:spcAft>
              <a:buClr>
                <a:schemeClr val="dk1"/>
              </a:buClr>
              <a:buSzPct val="98666"/>
              <a:buFont typeface="Arial"/>
              <a:buChar char="•"/>
            </a:pPr>
            <a:r>
              <a:rPr lang="en-US" sz="2960" b="1" i="0" u="none" strike="noStrike" cap="none">
                <a:solidFill>
                  <a:schemeClr val="dk1"/>
                </a:solidFill>
                <a:latin typeface="Calibri"/>
                <a:ea typeface="Calibri"/>
                <a:cs typeface="Calibri"/>
                <a:sym typeface="Calibri"/>
              </a:rPr>
              <a:t>Do not form </a:t>
            </a:r>
            <a:r>
              <a:rPr lang="en-US" sz="2960" b="0" i="0" u="none" strike="noStrike" cap="none">
                <a:solidFill>
                  <a:schemeClr val="dk1"/>
                </a:solidFill>
                <a:latin typeface="Calibri"/>
                <a:ea typeface="Calibri"/>
                <a:cs typeface="Calibri"/>
                <a:sym typeface="Calibri"/>
              </a:rPr>
              <a:t>nearer the equator because the effect of Earth’s rotation is needed to make the rising air spin</a:t>
            </a:r>
          </a:p>
          <a:p>
            <a:pPr marL="342900" marR="0" lvl="0" indent="-342900" algn="l" rtl="0">
              <a:lnSpc>
                <a:spcPct val="80000"/>
              </a:lnSpc>
              <a:spcBef>
                <a:spcPts val="592"/>
              </a:spcBef>
              <a:spcAft>
                <a:spcPts val="0"/>
              </a:spcAft>
              <a:buClr>
                <a:schemeClr val="dk1"/>
              </a:buClr>
              <a:buSzPct val="98666"/>
              <a:buFont typeface="Arial"/>
              <a:buChar char="•"/>
            </a:pPr>
            <a:r>
              <a:rPr lang="en-US" sz="2960" b="1" i="0" u="none" strike="noStrike" cap="none">
                <a:solidFill>
                  <a:schemeClr val="dk1"/>
                </a:solidFill>
                <a:latin typeface="Calibri"/>
                <a:ea typeface="Calibri"/>
                <a:cs typeface="Calibri"/>
                <a:sym typeface="Calibri"/>
              </a:rPr>
              <a:t>Do not form </a:t>
            </a:r>
            <a:r>
              <a:rPr lang="en-US" sz="2960" b="0" i="0" u="none" strike="noStrike" cap="none">
                <a:solidFill>
                  <a:schemeClr val="dk1"/>
                </a:solidFill>
                <a:latin typeface="Calibri"/>
                <a:ea typeface="Calibri"/>
                <a:cs typeface="Calibri"/>
                <a:sym typeface="Calibri"/>
              </a:rPr>
              <a:t>in higher latitudes as water is not warm enough</a:t>
            </a:r>
          </a:p>
          <a:p>
            <a:pPr marL="342900" marR="0" lvl="0" indent="-342900" algn="l" rtl="0">
              <a:lnSpc>
                <a:spcPct val="8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Most Tropical Storms form toward the west side of oceans (Mexico’s west coast an exception)</a:t>
            </a:r>
          </a:p>
          <a:p>
            <a:pPr marL="342900" marR="0" lvl="0" indent="-342900" algn="l" rtl="0">
              <a:lnSpc>
                <a:spcPct val="80000"/>
              </a:lnSpc>
              <a:spcBef>
                <a:spcPts val="592"/>
              </a:spcBef>
              <a:spcAft>
                <a:spcPts val="0"/>
              </a:spcAft>
              <a:buClr>
                <a:schemeClr val="dk1"/>
              </a:buClr>
              <a:buSzPct val="98666"/>
              <a:buFont typeface="Arial"/>
              <a:buNone/>
            </a:pPr>
            <a:endParaRPr sz="296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92"/>
              </a:spcBef>
              <a:buClr>
                <a:schemeClr val="dk1"/>
              </a:buClr>
              <a:buSzPct val="25000"/>
              <a:buFont typeface="Arial"/>
              <a:buNone/>
            </a:pPr>
            <a:endParaRPr sz="296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5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5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500"/>
                                        <p:tgtEl>
                                          <p:spTgt spid="1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xEl>
                                              <p:pRg st="3" end="3"/>
                                            </p:txEl>
                                          </p:spTgt>
                                        </p:tgtEl>
                                        <p:attrNameLst>
                                          <p:attrName>style.visibility</p:attrName>
                                        </p:attrNameLst>
                                      </p:cBhvr>
                                      <p:to>
                                        <p:strVal val="visible"/>
                                      </p:to>
                                    </p:set>
                                    <p:animEffect transition="in" filter="fade">
                                      <p:cBhvr>
                                        <p:cTn id="22" dur="500"/>
                                        <p:tgtEl>
                                          <p:spTgt spid="1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4">
                                            <p:txEl>
                                              <p:pRg st="4" end="4"/>
                                            </p:txEl>
                                          </p:spTgt>
                                        </p:tgtEl>
                                        <p:attrNameLst>
                                          <p:attrName>style.visibility</p:attrName>
                                        </p:attrNameLst>
                                      </p:cBhvr>
                                      <p:to>
                                        <p:strVal val="visible"/>
                                      </p:to>
                                    </p:set>
                                    <p:animEffect transition="in" filter="fade">
                                      <p:cBhvr>
                                        <p:cTn id="27" dur="500"/>
                                        <p:tgtEl>
                                          <p:spTgt spid="1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4">
                                            <p:txEl>
                                              <p:pRg st="5" end="5"/>
                                            </p:txEl>
                                          </p:spTgt>
                                        </p:tgtEl>
                                        <p:attrNameLst>
                                          <p:attrName>style.visibility</p:attrName>
                                        </p:attrNameLst>
                                      </p:cBhvr>
                                      <p:to>
                                        <p:strVal val="visible"/>
                                      </p:to>
                                    </p:set>
                                    <p:animEffect transition="in" filter="fade">
                                      <p:cBhvr>
                                        <p:cTn id="32" dur="500"/>
                                        <p:tgtEl>
                                          <p:spTgt spid="14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4">
                                            <p:txEl>
                                              <p:pRg st="6" end="6"/>
                                            </p:txEl>
                                          </p:spTgt>
                                        </p:tgtEl>
                                        <p:attrNameLst>
                                          <p:attrName>style.visibility</p:attrName>
                                        </p:attrNameLst>
                                      </p:cBhvr>
                                      <p:to>
                                        <p:strVal val="visible"/>
                                      </p:to>
                                    </p:set>
                                    <p:animEffect transition="in" filter="fade">
                                      <p:cBhvr>
                                        <p:cTn id="37" dur="500"/>
                                        <p:tgtEl>
                                          <p:spTgt spid="1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pic>
        <p:nvPicPr>
          <p:cNvPr id="150" name="Shape 150" descr="0813.jpg"/>
          <p:cNvPicPr preferRelativeResize="0">
            <a:picLocks noGrp="1"/>
          </p:cNvPicPr>
          <p:nvPr>
            <p:ph type="body" idx="1"/>
          </p:nvPr>
        </p:nvPicPr>
        <p:blipFill rotWithShape="1">
          <a:blip r:embed="rId3">
            <a:alphaModFix/>
          </a:blip>
          <a:srcRect/>
          <a:stretch/>
        </p:blipFill>
        <p:spPr>
          <a:xfrm>
            <a:off x="0" y="152400"/>
            <a:ext cx="9144000" cy="6958584"/>
          </a:xfrm>
          <a:prstGeom prst="rect">
            <a:avLst/>
          </a:prstGeom>
          <a:noFill/>
          <a:ln>
            <a:noFill/>
          </a:ln>
        </p:spPr>
      </p:pic>
      <p:sp>
        <p:nvSpPr>
          <p:cNvPr id="151" name="Shape 151"/>
          <p:cNvSpPr txBox="1"/>
          <p:nvPr/>
        </p:nvSpPr>
        <p:spPr>
          <a:xfrm>
            <a:off x="152400" y="228600"/>
            <a:ext cx="2514599" cy="461664"/>
          </a:xfrm>
          <a:prstGeom prst="rect">
            <a:avLst/>
          </a:prstGeom>
          <a:solidFill>
            <a:schemeClr val="dk1"/>
          </a:solidFill>
          <a:ln>
            <a:noFill/>
          </a:ln>
        </p:spPr>
        <p:txBody>
          <a:bodyPr lIns="91425" tIns="45700" rIns="91425" bIns="45700" anchor="t" anchorCtr="0">
            <a:noAutofit/>
          </a:bodyPr>
          <a:lstStyle/>
          <a:p>
            <a:pPr marL="0" marR="0" lvl="0" indent="0" algn="l" rtl="0">
              <a:spcBef>
                <a:spcPts val="0"/>
              </a:spcBef>
              <a:buSzPct val="25000"/>
              <a:buNone/>
            </a:pPr>
            <a:r>
              <a:rPr lang="en-US" sz="2400" b="1" u="sng">
                <a:solidFill>
                  <a:schemeClr val="hlink"/>
                </a:solidFill>
                <a:latin typeface="Calibri"/>
                <a:ea typeface="Calibri"/>
                <a:cs typeface="Calibri"/>
                <a:sym typeface="Calibri"/>
                <a:hlinkClick r:id="rId4"/>
              </a:rPr>
              <a:t>Global Circulation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pic>
        <p:nvPicPr>
          <p:cNvPr id="157" name="Shape 157" descr="hurricane-04.jpg"/>
          <p:cNvPicPr preferRelativeResize="0">
            <a:picLocks noGrp="1"/>
          </p:cNvPicPr>
          <p:nvPr>
            <p:ph type="body" idx="1"/>
          </p:nvPr>
        </p:nvPicPr>
        <p:blipFill rotWithShape="1">
          <a:blip r:embed="rId3">
            <a:alphaModFix/>
          </a:blip>
          <a:srcRect/>
          <a:stretch/>
        </p:blipFill>
        <p:spPr>
          <a:xfrm>
            <a:off x="0" y="0"/>
            <a:ext cx="9204555"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579</Words>
  <Application>Microsoft Macintosh PowerPoint</Application>
  <PresentationFormat>On-screen Show (4:3)</PresentationFormat>
  <Paragraphs>59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Where, when and why do they develop?</vt:lpstr>
      <vt:lpstr>PowerPoint Presentation</vt:lpstr>
      <vt:lpstr>PowerPoint Presentation</vt:lpstr>
      <vt:lpstr>PowerPoint Presentation</vt:lpstr>
      <vt:lpstr>Depressions, storms &amp; Cyclones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Anthony  Brewer</cp:lastModifiedBy>
  <cp:revision>1</cp:revision>
  <dcterms:modified xsi:type="dcterms:W3CDTF">2017-02-22T01:34:47Z</dcterms:modified>
</cp:coreProperties>
</file>