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80" r:id="rId12"/>
    <p:sldId id="271" r:id="rId13"/>
    <p:sldId id="275" r:id="rId14"/>
    <p:sldId id="276" r:id="rId15"/>
    <p:sldId id="272" r:id="rId16"/>
    <p:sldId id="273" r:id="rId17"/>
    <p:sldId id="274" r:id="rId18"/>
    <p:sldId id="277" r:id="rId19"/>
    <p:sldId id="278" r:id="rId20"/>
    <p:sldId id="279" r:id="rId21"/>
    <p:sldId id="282" r:id="rId22"/>
    <p:sldId id="283" r:id="rId23"/>
    <p:sldId id="284" r:id="rId24"/>
    <p:sldId id="285" r:id="rId25"/>
    <p:sldId id="286" r:id="rId26"/>
    <p:sldId id="281" r:id="rId27"/>
    <p:sldId id="256" r:id="rId28"/>
    <p:sldId id="287" r:id="rId29"/>
    <p:sldId id="261" r:id="rId30"/>
    <p:sldId id="288" r:id="rId31"/>
    <p:sldId id="259" r:id="rId32"/>
    <p:sldId id="257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0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4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3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2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9BB0-B06B-7E4C-A63A-2E8D91998AD9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FD6A-15B8-F14F-A12E-40019D80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37Dvt2EqXF4" TargetMode="External"/><Relationship Id="rId3" Type="http://schemas.openxmlformats.org/officeDocument/2006/relationships/hyperlink" Target="https://www.youtube.com/watch?v=uFU2iQcFv7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tgklPf5dQo" TargetMode="Externa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7VkF8rWGtU" TargetMode="Externa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310051" y="3745077"/>
            <a:ext cx="6458394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Economic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Hitmen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2462410" y="5420505"/>
            <a:ext cx="4153676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 you go!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025" y="2034333"/>
            <a:ext cx="8408447" cy="954107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the negative sides to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Globalisation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We’re going to watch 2 video’s to explore this question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9069" y="342365"/>
            <a:ext cx="7040359" cy="954107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the POSITIVE sides to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Globalisation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brainstorm in groups for 2 minutes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78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-19588"/>
            <a:ext cx="846487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is waste disposal such a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 in Beijing?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168" y="1734739"/>
            <a:ext cx="83944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China’s rapidly growing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conomy over the last 20 years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418" y="2438400"/>
            <a:ext cx="7118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 lead to increasing wealth amongst citizens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9762" y="3052150"/>
            <a:ext cx="53077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a b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oom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consumer spending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7844" y="3775661"/>
            <a:ext cx="57797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a r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apid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increase in generated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waste products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6729" y="5164754"/>
            <a:ext cx="391109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Waste disposal and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infrastructure</a:t>
            </a:r>
          </a:p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can’t keep up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905" y="4817549"/>
            <a:ext cx="38606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 increase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land value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641808"/>
            <a:ext cx="38849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means an 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ncrease in the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cost of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landfill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1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65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Waste and pollution in China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565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WAW!!!!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5424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Word Association Wall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5117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the title and then write down as many words and phrases that come to mind when you think about it. 2 minutes!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8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91925"/>
            <a:ext cx="9144000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hat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happens to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waste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Hong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Kong?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326741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minute group brainstorm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19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9232"/>
            <a:ext cx="9209212" cy="68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4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670"/>
            <a:ext cx="9144000" cy="5483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Solid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aste disposal sites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17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189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61618" y="0"/>
            <a:ext cx="3632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Incinerators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1893" y="979353"/>
            <a:ext cx="400210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1989 – Government decided to shut down the 4 existing sites over air pollution concerns. The last site closed in 1997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1893" y="4256426"/>
            <a:ext cx="400210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decision was reversed in 2008 and Hong Kong is planning to build new waste incinerators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81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l="831" r="1154"/>
          <a:stretch>
            <a:fillRect/>
          </a:stretch>
        </p:blipFill>
        <p:spPr>
          <a:xfrm>
            <a:off x="0" y="609600"/>
            <a:ext cx="9144000" cy="52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0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ioventures.files.wordpress.com/2013/03/9d2419d2ling-symbol1.jpg"/>
          <p:cNvPicPr>
            <a:picLocks noChangeAspect="1" noChangeArrowheads="1"/>
          </p:cNvPicPr>
          <p:nvPr/>
        </p:nvPicPr>
        <p:blipFill>
          <a:blip r:embed="rId2" cstate="print"/>
          <a:srcRect l="11556" r="12000"/>
          <a:stretch>
            <a:fillRect/>
          </a:stretch>
        </p:blipFill>
        <p:spPr bwMode="auto">
          <a:xfrm>
            <a:off x="0" y="0"/>
            <a:ext cx="6553200" cy="6858000"/>
          </a:xfrm>
          <a:prstGeom prst="rect">
            <a:avLst/>
          </a:prstGeom>
          <a:noFill/>
        </p:spPr>
      </p:pic>
      <p:pic>
        <p:nvPicPr>
          <p:cNvPr id="15364" name="Picture 4" descr="http://www.ourbreathingplanet.com/wp-content/uploads/2010/09/Recycling-Plastic-Bottl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606" y="0"/>
            <a:ext cx="2610394" cy="1676400"/>
          </a:xfrm>
          <a:prstGeom prst="rect">
            <a:avLst/>
          </a:prstGeom>
          <a:noFill/>
        </p:spPr>
      </p:pic>
      <p:pic>
        <p:nvPicPr>
          <p:cNvPr id="15366" name="Picture 6" descr="http://upload.wikimedia.org/wikipedia/commons/0/0c/Steel_recycling_ba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1" y="2286000"/>
            <a:ext cx="2590799" cy="1938570"/>
          </a:xfrm>
          <a:prstGeom prst="rect">
            <a:avLst/>
          </a:prstGeom>
          <a:noFill/>
        </p:spPr>
      </p:pic>
      <p:pic>
        <p:nvPicPr>
          <p:cNvPr id="15368" name="Picture 8" descr="http://www.paperonline.org/uploads/images/big/recycled-paper-1.jpg"/>
          <p:cNvPicPr>
            <a:picLocks noChangeAspect="1" noChangeArrowheads="1"/>
          </p:cNvPicPr>
          <p:nvPr/>
        </p:nvPicPr>
        <p:blipFill>
          <a:blip r:embed="rId5" cstate="print"/>
          <a:srcRect l="15506"/>
          <a:stretch>
            <a:fillRect/>
          </a:stretch>
        </p:blipFill>
        <p:spPr bwMode="auto">
          <a:xfrm>
            <a:off x="6573566" y="4876800"/>
            <a:ext cx="2570434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946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0"/>
            <a:ext cx="66284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recycling mean?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914400"/>
            <a:ext cx="38407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…to the World?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92759"/>
            <a:ext cx="3880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recycle?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438400"/>
            <a:ext cx="5482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Europeans recycle?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031159"/>
            <a:ext cx="64771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recycling pleasant work?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4945559"/>
            <a:ext cx="4865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it well paid work?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6012359"/>
            <a:ext cx="55266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actually recycles?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0371" y="3352800"/>
            <a:ext cx="6975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North Americans recycle?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8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228600"/>
            <a:ext cx="2209800" cy="198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Rich Countries buy lots of disposable goods and create lots of waste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81800" y="228600"/>
            <a:ext cx="2209800" cy="1981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 countries make lots of disposable goods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" y="2362200"/>
            <a:ext cx="2209800" cy="198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Rich countries collect a lot of waste products for recycling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81800" y="2438400"/>
            <a:ext cx="2209800" cy="1981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 countries ship their goods over to rich countries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04800" y="4572000"/>
            <a:ext cx="2209800" cy="198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Ships arrive in rich countries and empty their goods….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19400" y="4572000"/>
            <a:ext cx="2209800" cy="198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mpty ships will soon be heading back to poor country’s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781800" y="4648200"/>
            <a:ext cx="2209800" cy="1981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 countries deal with rich countries’ waste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81400" y="1600200"/>
            <a:ext cx="2209800" cy="198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Ships sail back to poor countries full of waste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3810000"/>
            <a:ext cx="4600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Hmmm…. What could we do?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89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8608" y="63959"/>
            <a:ext cx="5230969" cy="1754327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Pollution, Society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Globalisation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60" y="1946763"/>
            <a:ext cx="9020418" cy="4832093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the relationship between Pollution and </a:t>
            </a: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Globalisation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the relationship between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Globalisation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Society</a:t>
            </a: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Answer one of these questions on a maximum 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1 side of A4. Use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format of your choosing</a:t>
            </a: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e.g. Poster, Essay, Information leaflet,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Infographic</a:t>
            </a:r>
            <a:endParaRPr lang="en-U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99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52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happens to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PC’s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when they die?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04672"/>
            <a:ext cx="9144000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1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ewaste is mined for the lead, gold, copper and other metals that are found in the circuit boards, wiring, chips and other parts of electronic devices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61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Extraction. </a:t>
            </a:r>
            <a:r>
              <a:rPr lang="en-US" sz="1600" dirty="0" smtClean="0"/>
              <a:t>The </a:t>
            </a:r>
            <a:r>
              <a:rPr lang="en-US" sz="1600" dirty="0" err="1" smtClean="0"/>
              <a:t>ewaste</a:t>
            </a:r>
            <a:r>
              <a:rPr lang="en-US" sz="1600" dirty="0" smtClean="0"/>
              <a:t> is mined for the lead, gold, copper and other metals that are found in the circuit boards, wiring, chips and other parts of electronic devices. In this photo, a worker heats a computer board on a steel surface to remove the computer chips soldered into it.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611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uch of the waste from the work, particularly the ash from the burning of coal, is dumped into city's streams and canals, poisoning the wells and groundwat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61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Black Water </a:t>
            </a:r>
            <a:r>
              <a:rPr lang="en-US" sz="1600" dirty="0" smtClean="0"/>
              <a:t>Much of the waste from the work, particularly the ash from the burning of coal, is dumped into city's streams and canals, poisoning the wells and groundwater.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43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vironmentalists observe that it is far cheaper to break down ewaste in unregulated places like Guiyu than it is in the developing world, where companies must follow strict guidelines. &#10;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4200" cy="6019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Details. </a:t>
            </a:r>
            <a:r>
              <a:rPr lang="en-US" sz="1600" dirty="0" err="1" smtClean="0"/>
              <a:t>Guiyu</a:t>
            </a:r>
            <a:r>
              <a:rPr lang="en-US" sz="1600" dirty="0" smtClean="0"/>
              <a:t> — and places like it in India and Africa — </a:t>
            </a:r>
            <a:r>
              <a:rPr lang="en-US" sz="1600" dirty="0" err="1" smtClean="0"/>
              <a:t>fluorish</a:t>
            </a:r>
            <a:r>
              <a:rPr lang="en-US" sz="1600" dirty="0" smtClean="0"/>
              <a:t> because it is far cheaper to break down e-waste there than it is in the developing world, where companies must follow strict guidelines.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200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lth reports from the region suggest that Guiyu's children suffer from an extremely high rate of lead poison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61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Workshops </a:t>
            </a:r>
            <a:r>
              <a:rPr lang="en-US" sz="1600" dirty="0" smtClean="0"/>
              <a:t>Health reports from the region say that </a:t>
            </a:r>
            <a:r>
              <a:rPr lang="en-US" sz="1600" dirty="0" err="1" smtClean="0"/>
              <a:t>Guiyu's</a:t>
            </a:r>
            <a:r>
              <a:rPr lang="en-US" sz="1600" dirty="0" smtClean="0"/>
              <a:t> children suffer from an extremely high rate of lead poisoning.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235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According to reports from nearby Shantou University, Guiyu has the highest level of cancer-causing dioxins in the world and an elevated rate of miscarriag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61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Hard Work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According to reports from nearby Shantou University, </a:t>
            </a:r>
            <a:r>
              <a:rPr lang="en-US" sz="1600" dirty="0" err="1" smtClean="0"/>
              <a:t>Guiyu</a:t>
            </a:r>
            <a:r>
              <a:rPr lang="en-US" sz="1600" dirty="0" smtClean="0"/>
              <a:t> has the highest level of cancer-causing dioxins in the world and an elevated rate of miscarriages.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791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48" y="6211669"/>
            <a:ext cx="911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v7VkF8rWGtU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happens to Oil tankers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when they die?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447800"/>
            <a:ext cx="5007915" cy="45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9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2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Can </a:t>
            </a:r>
            <a:r>
              <a:rPr lang="en-US" b="1" u="sng" dirty="0" smtClean="0"/>
              <a:t>“LEDC’s” condemn </a:t>
            </a:r>
            <a:r>
              <a:rPr lang="en-US" b="1" u="sng" dirty="0"/>
              <a:t>the negative effects of </a:t>
            </a:r>
            <a:r>
              <a:rPr lang="en-US" b="1" u="sng" dirty="0" smtClean="0"/>
              <a:t>“developing world” </a:t>
            </a:r>
            <a:r>
              <a:rPr lang="en-US" b="1" u="sng" dirty="0" err="1" smtClean="0"/>
              <a:t>industrialisation</a:t>
            </a:r>
            <a:r>
              <a:rPr lang="en-US" b="1" u="sng" dirty="0" smtClean="0"/>
              <a:t>?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092" y="1901531"/>
            <a:ext cx="4473908" cy="2986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1531"/>
            <a:ext cx="4436533" cy="2986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988" y="5086632"/>
            <a:ext cx="8454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can you tell me about these two images? </a:t>
            </a:r>
          </a:p>
          <a:p>
            <a:r>
              <a:rPr lang="en-US" sz="2800" dirty="0" smtClean="0"/>
              <a:t>What can you guess? </a:t>
            </a:r>
          </a:p>
          <a:p>
            <a:r>
              <a:rPr lang="en-US" sz="2800" dirty="0" smtClean="0"/>
              <a:t>What can you infer?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638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17600"/>
            <a:ext cx="85217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1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52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4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Beijing waste crisis: Google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534656" y="6273224"/>
            <a:ext cx="6217167" cy="5847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What are the yellow pins showing?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93142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Brain</a:t>
            </a:r>
          </a:p>
          <a:p>
            <a:r>
              <a:rPr lang="en-US" altLang="zh-CN" sz="3200" dirty="0" smtClean="0">
                <a:solidFill>
                  <a:schemeClr val="bg1"/>
                </a:solidFill>
              </a:rPr>
              <a:t>Teaser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9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it fair for More Economically Developed countries to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criticise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China for the negative environmental aspects of its economic development? 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78792"/>
            <a:ext cx="9144000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Group Presentation (5 people) 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37168"/>
            <a:ext cx="9144000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Things to think about;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0566" y="4533010"/>
            <a:ext cx="65707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can explore any aspect of the question</a:t>
            </a:r>
            <a:endParaRPr lang="en-US" sz="2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1956" y="6151976"/>
            <a:ext cx="73511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Everyone should have an equal input &amp; output</a:t>
            </a:r>
            <a:endParaRPr lang="en-US" sz="2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2421" y="3822986"/>
            <a:ext cx="50954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Maximum length – 5 minutes</a:t>
            </a:r>
            <a:endParaRPr lang="en-US" sz="2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21" y="4962860"/>
            <a:ext cx="47627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scripts, laptops or phones</a:t>
            </a:r>
            <a:endParaRPr lang="en-US" sz="2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4162" y="5050788"/>
            <a:ext cx="32061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reading from </a:t>
            </a:r>
          </a:p>
          <a:p>
            <a:pPr algn="ctr"/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screen</a:t>
            </a:r>
            <a:endParaRPr lang="en-US" sz="2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589" y="5572384"/>
            <a:ext cx="4086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 word screen limit</a:t>
            </a:r>
            <a:endParaRPr lang="en-US" sz="2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22" y="4178030"/>
            <a:ext cx="34706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specified format</a:t>
            </a:r>
            <a:endParaRPr lang="en-US" sz="2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66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182"/>
            <a:ext cx="8229600" cy="239573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Is it right for More Developed Countries to blame China for </a:t>
            </a:r>
            <a:r>
              <a:rPr lang="en-US" b="1" u="sng" dirty="0" smtClean="0"/>
              <a:t>the negative environmental aspects of its </a:t>
            </a:r>
            <a:r>
              <a:rPr lang="en-US" b="1" u="sng" dirty="0" err="1" smtClean="0"/>
              <a:t>industrialisation</a:t>
            </a:r>
            <a:r>
              <a:rPr lang="en-US" b="1" u="sng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has </a:t>
            </a:r>
            <a:r>
              <a:rPr lang="en-US" dirty="0" err="1" smtClean="0"/>
              <a:t>industrialisation</a:t>
            </a:r>
            <a:r>
              <a:rPr lang="en-US" dirty="0" smtClean="0"/>
              <a:t> </a:t>
            </a:r>
            <a:r>
              <a:rPr lang="en-US" dirty="0"/>
              <a:t>affected the world?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are to research your segment of the argument on your </a:t>
            </a:r>
            <a:r>
              <a:rPr lang="en-US" dirty="0" err="1" smtClean="0"/>
              <a:t>GoogleDocs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You are to use this to create one third of a </a:t>
            </a:r>
            <a:r>
              <a:rPr lang="en-US" dirty="0" err="1" smtClean="0"/>
              <a:t>Padlet</a:t>
            </a:r>
            <a:r>
              <a:rPr lang="en-US" dirty="0" smtClean="0"/>
              <a:t> with your half of the class.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REMEMBER- DO NOT just list examples! </a:t>
            </a:r>
            <a:r>
              <a:rPr lang="en-US" b="1" dirty="0" smtClean="0"/>
              <a:t>ANSWER THE QUESTION!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Aim to have about two-three key ideas with examples &amp; explanation (kudos for appropriate quotations that are cited).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6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How has </a:t>
            </a:r>
            <a:r>
              <a:rPr lang="en-US" u="sng" dirty="0" err="1" smtClean="0"/>
              <a:t>industrialisation</a:t>
            </a:r>
            <a:r>
              <a:rPr lang="en-US" u="sng" dirty="0" smtClean="0"/>
              <a:t> affected the world?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600200"/>
            <a:ext cx="8703733" cy="496993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Economically?</a:t>
            </a:r>
          </a:p>
          <a:p>
            <a:pPr marL="0" indent="0">
              <a:buNone/>
            </a:pPr>
            <a:r>
              <a:rPr lang="en-US" dirty="0" smtClean="0"/>
              <a:t>-Division of </a:t>
            </a:r>
            <a:r>
              <a:rPr lang="en-US" dirty="0" err="1" smtClean="0"/>
              <a:t>labour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-Ability </a:t>
            </a:r>
            <a:r>
              <a:rPr lang="en-US" dirty="0"/>
              <a:t>to buy </a:t>
            </a:r>
            <a:r>
              <a:rPr lang="en-US" dirty="0" smtClean="0"/>
              <a:t>cheap goods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Environmentally?</a:t>
            </a:r>
          </a:p>
          <a:p>
            <a:pPr marL="0" indent="0">
              <a:buNone/>
            </a:pPr>
            <a:r>
              <a:rPr lang="en-US" dirty="0" smtClean="0"/>
              <a:t>-Impact on biodiversity through farming of only a few crops &amp; animals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-Pollution and climate change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On a human level?</a:t>
            </a:r>
          </a:p>
          <a:p>
            <a:pPr marL="0" indent="0">
              <a:buNone/>
            </a:pPr>
            <a:r>
              <a:rPr lang="en-US" dirty="0" smtClean="0"/>
              <a:t>-Life expectancy and standard of living in </a:t>
            </a:r>
            <a:r>
              <a:rPr lang="en-US" dirty="0" err="1" smtClean="0"/>
              <a:t>industrialised</a:t>
            </a:r>
            <a:r>
              <a:rPr lang="en-US" dirty="0" smtClean="0"/>
              <a:t> societies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-Social </a:t>
            </a:r>
            <a:r>
              <a:rPr lang="en-US" dirty="0" smtClean="0"/>
              <a:t>disruption of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5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607" y="1906474"/>
            <a:ext cx="8044991" cy="3046988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Globalisation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</a:t>
            </a:r>
          </a:p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Rubbish topic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305" y="368529"/>
            <a:ext cx="5844043" cy="769441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you’re thinking that….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0471" y="5805650"/>
            <a:ext cx="6310767" cy="769441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are a little bit correct!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03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eijing waste crisis: Xiaotangshan Town, Changping Distri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4724400"/>
            <a:ext cx="92646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b="1"/>
              <a:t>Xiaotangshan town, Changping district</a:t>
            </a:r>
            <a:r>
              <a:rPr lang="en-US" altLang="zh-CN"/>
              <a:t/>
            </a:r>
            <a:br>
              <a:rPr lang="en-US" altLang="zh-CN"/>
            </a:br>
            <a:r>
              <a:rPr lang="en-US" altLang="zh-CN"/>
              <a:t>Human excrement collected from planes, trains, and long-distance buses is dumped here </a:t>
            </a:r>
          </a:p>
          <a:p>
            <a:r>
              <a:rPr lang="en-US" altLang="zh-CN"/>
              <a:t>in big plastic bags. Because there is no convenient way to get rid of the waste - aside </a:t>
            </a:r>
          </a:p>
          <a:p>
            <a:r>
              <a:rPr lang="en-US" altLang="zh-CN"/>
              <a:t>from the small quantity that farmers take for fertilisers - large quantities are being </a:t>
            </a:r>
          </a:p>
          <a:p>
            <a:r>
              <a:rPr lang="en-US" altLang="zh-CN"/>
              <a:t>dumped in landfill along with the rest of the garbage</a:t>
            </a:r>
          </a:p>
        </p:txBody>
      </p:sp>
    </p:spTree>
    <p:extLst>
      <p:ext uri="{BB962C8B-B14F-4D97-AF65-F5344CB8AC3E}">
        <p14:creationId xmlns:p14="http://schemas.microsoft.com/office/powerpoint/2010/main" val="385943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Beijing waste crisis: Xiaotangshan Town, Changping Distric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4876800"/>
            <a:ext cx="8832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b="1"/>
              <a:t>Xiaotangshan town, Changping district</a:t>
            </a:r>
            <a:r>
              <a:rPr lang="en-US" altLang="zh-CN"/>
              <a:t/>
            </a:r>
            <a:br>
              <a:rPr lang="en-US" altLang="zh-CN"/>
            </a:br>
            <a:r>
              <a:rPr lang="en-US" altLang="zh-CN"/>
              <a:t>This landfill is right near a river bank, where waters have been polluted with the </a:t>
            </a:r>
          </a:p>
          <a:p>
            <a:r>
              <a:rPr lang="en-US" altLang="zh-CN"/>
              <a:t>decomposing toxins from the waste. Dairy cows from a nearby farm come to the river </a:t>
            </a:r>
          </a:p>
          <a:p>
            <a:r>
              <a:rPr lang="en-US" altLang="zh-CN"/>
              <a:t>daily to drink, and root among the trash for things to eat</a:t>
            </a:r>
          </a:p>
        </p:txBody>
      </p:sp>
    </p:spTree>
    <p:extLst>
      <p:ext uri="{BB962C8B-B14F-4D97-AF65-F5344CB8AC3E}">
        <p14:creationId xmlns:p14="http://schemas.microsoft.com/office/powerpoint/2010/main" val="247409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Beijing waste crisis: Tuanli Community of Songzhuang Town, Tongzhou Distri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92125" y="6032500"/>
            <a:ext cx="8159750" cy="825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600" b="1"/>
              <a:t>Tuanli community of Songzhuang town, Tongzhou district</a:t>
            </a:r>
            <a:r>
              <a:rPr lang="en-US" altLang="zh-CN" sz="1600"/>
              <a:t> Over 200 sheep engorge </a:t>
            </a:r>
          </a:p>
          <a:p>
            <a:r>
              <a:rPr lang="en-US" altLang="zh-CN" sz="1600"/>
              <a:t>themselves on mouthfuls of trash, heightening their risk of disease and infection. Toxic </a:t>
            </a:r>
          </a:p>
          <a:p>
            <a:r>
              <a:rPr lang="en-US" altLang="zh-CN" sz="1600"/>
              <a:t>smoke permeates the air from small fires that burn throughout the Tuanli landfill site </a:t>
            </a:r>
          </a:p>
        </p:txBody>
      </p:sp>
    </p:spTree>
    <p:extLst>
      <p:ext uri="{BB962C8B-B14F-4D97-AF65-F5344CB8AC3E}">
        <p14:creationId xmlns:p14="http://schemas.microsoft.com/office/powerpoint/2010/main" val="425251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Beijing waste crisis: Beijing Economic-Technological Development (Eastern Area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4953000"/>
            <a:ext cx="9226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b="1"/>
              <a:t>Beijing economic-technological development, eastern area</a:t>
            </a:r>
            <a:r>
              <a:rPr lang="en-US" altLang="zh-CN"/>
              <a:t/>
            </a:r>
            <a:br>
              <a:rPr lang="en-US" altLang="zh-CN"/>
            </a:br>
            <a:r>
              <a:rPr lang="en-US" altLang="zh-CN"/>
              <a:t>A considerable amount of construction waste has been left over from large-scale </a:t>
            </a:r>
          </a:p>
          <a:p>
            <a:r>
              <a:rPr lang="en-US" altLang="zh-CN"/>
              <a:t>development projects. Pictured here is quicklime waste from the construction; the caustic </a:t>
            </a:r>
          </a:p>
          <a:p>
            <a:r>
              <a:rPr lang="en-US" altLang="zh-CN"/>
              <a:t>material has seeped deep into the surrounding sources of ground water</a:t>
            </a:r>
          </a:p>
        </p:txBody>
      </p:sp>
    </p:spTree>
    <p:extLst>
      <p:ext uri="{BB962C8B-B14F-4D97-AF65-F5344CB8AC3E}">
        <p14:creationId xmlns:p14="http://schemas.microsoft.com/office/powerpoint/2010/main" val="118119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eijing waste crisis: National Environmental Protection Industrial P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5105400"/>
            <a:ext cx="8655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b="1"/>
              <a:t>National environmental protection industrial park</a:t>
            </a:r>
            <a:r>
              <a:rPr lang="en-US" altLang="zh-CN"/>
              <a:t/>
            </a:r>
            <a:br>
              <a:rPr lang="en-US" altLang="zh-CN"/>
            </a:br>
            <a:r>
              <a:rPr lang="en-US" altLang="zh-CN"/>
              <a:t/>
            </a:r>
            <a:br>
              <a:rPr lang="en-US" altLang="zh-CN"/>
            </a:br>
            <a:r>
              <a:rPr lang="en-US" altLang="zh-CN"/>
              <a:t>This park is still under construction but already completely covered with plastic bags</a:t>
            </a:r>
          </a:p>
        </p:txBody>
      </p:sp>
    </p:spTree>
    <p:extLst>
      <p:ext uri="{BB962C8B-B14F-4D97-AF65-F5344CB8AC3E}">
        <p14:creationId xmlns:p14="http://schemas.microsoft.com/office/powerpoint/2010/main" val="210073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899</Words>
  <Application>Microsoft Macintosh PowerPoint</Application>
  <PresentationFormat>On-screen Show (4:3)</PresentationFormat>
  <Paragraphs>125</Paragraphs>
  <Slides>33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“LEDC’s” condemn the negative effects of “developing world” industrialisation?</vt:lpstr>
      <vt:lpstr>PowerPoint Presentation</vt:lpstr>
      <vt:lpstr>PowerPoint Presentation</vt:lpstr>
      <vt:lpstr>PowerPoint Presentation</vt:lpstr>
      <vt:lpstr>Is it right for More Developed Countries to blame China for the negative environmental aspects of its industrialisation?</vt:lpstr>
      <vt:lpstr>How has industrialisation affected the world?</vt:lpstr>
      <vt:lpstr>How has industrialisation affected the world?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“First World” nations condemn the negative effects of “third world” industrialisation?</dc:title>
  <dc:creator>Christopher Shire</dc:creator>
  <cp:lastModifiedBy>Richard Greaves</cp:lastModifiedBy>
  <cp:revision>32</cp:revision>
  <dcterms:created xsi:type="dcterms:W3CDTF">2014-09-28T14:24:35Z</dcterms:created>
  <dcterms:modified xsi:type="dcterms:W3CDTF">2016-10-07T06:09:02Z</dcterms:modified>
</cp:coreProperties>
</file>