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pPr/>
            <a:r>
              <a:t>–Johnny Appleseed</a:t>
            </a:r>
          </a:p>
        </p:txBody>
      </p:sp>
      <p:sp>
        <p:nvSpPr>
          <p:cNvPr id="94" name="Shape 94"/>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nchor="b"/>
          <a:lstStyle/>
          <a:p>
            <a:pPr/>
            <a:r>
              <a:t>Title Text</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24518" y="889000"/>
            <a:ext cx="5334001" cy="3771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title"/>
          </p:nvPr>
        </p:nvSpPr>
        <p:spPr>
          <a:xfrm>
            <a:off x="3187700" y="1545166"/>
            <a:ext cx="11099800" cy="2159001"/>
          </a:xfrm>
          <a:prstGeom prst="rect">
            <a:avLst/>
          </a:prstGeom>
        </p:spPr>
        <p:txBody>
          <a:bodyPr/>
          <a:lstStyle/>
          <a:p>
            <a:pPr/>
            <a:r>
              <a:t>Keep it simple</a:t>
            </a:r>
          </a:p>
        </p:txBody>
      </p:sp>
      <p:sp>
        <p:nvSpPr>
          <p:cNvPr id="120" name="Shape 120"/>
          <p:cNvSpPr/>
          <p:nvPr>
            <p:ph type="body" idx="1"/>
          </p:nvPr>
        </p:nvSpPr>
        <p:spPr>
          <a:xfrm>
            <a:off x="659871" y="4698669"/>
            <a:ext cx="11685059" cy="4445331"/>
          </a:xfrm>
          <a:prstGeom prst="rect">
            <a:avLst/>
          </a:prstGeom>
        </p:spPr>
        <p:txBody>
          <a:bodyPr/>
          <a:lstStyle/>
          <a:p>
            <a:pPr/>
            <a:r>
              <a:t>The “keep it simple”-principle (KIS) should be the primary goal of site design. </a:t>
            </a:r>
          </a:p>
          <a:p>
            <a:pPr/>
            <a:r>
              <a:t>Users are rarely on a site to enjoy the design; furthermore, in most cases they are looking for the information despite the design. </a:t>
            </a:r>
          </a:p>
          <a:p>
            <a:pPr/>
            <a:r>
              <a:t>Strive for simplicity instead of complexity.</a:t>
            </a:r>
          </a:p>
        </p:txBody>
      </p:sp>
      <p:pic>
        <p:nvPicPr>
          <p:cNvPr id="121" name="pasted-image.jpg"/>
          <p:cNvPicPr>
            <a:picLocks noChangeAspect="1"/>
          </p:cNvPicPr>
          <p:nvPr/>
        </p:nvPicPr>
        <p:blipFill>
          <a:blip r:embed="rId2">
            <a:extLst/>
          </a:blip>
          <a:stretch>
            <a:fillRect/>
          </a:stretch>
        </p:blipFill>
        <p:spPr>
          <a:xfrm>
            <a:off x="1129770" y="842168"/>
            <a:ext cx="3921226" cy="3921225"/>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ph type="body" sz="half" idx="1"/>
          </p:nvPr>
        </p:nvSpPr>
        <p:spPr>
          <a:xfrm>
            <a:off x="495300" y="706966"/>
            <a:ext cx="5903913" cy="8339668"/>
          </a:xfrm>
          <a:prstGeom prst="rect">
            <a:avLst/>
          </a:prstGeom>
        </p:spPr>
        <p:txBody>
          <a:bodyPr/>
          <a:lstStyle/>
          <a:p>
            <a:pPr/>
            <a:r>
              <a:t>Avoid hover effects, where possible, as they don’t translate to mobile.</a:t>
            </a:r>
          </a:p>
          <a:p>
            <a:pPr/>
            <a:r>
              <a:t>Make sure clickable elements have room to breathe.</a:t>
            </a:r>
          </a:p>
          <a:p>
            <a:pPr/>
            <a:r>
              <a:t>Avoid excessive decoration that detracts from or impairs legibility of content.</a:t>
            </a:r>
          </a:p>
          <a:p>
            <a:pPr/>
            <a:r>
              <a:t>Make page speed a priority, as it’s another component that affects how Google ranks your site in search engine results.</a:t>
            </a:r>
          </a:p>
        </p:txBody>
      </p:sp>
      <p:sp>
        <p:nvSpPr>
          <p:cNvPr id="155" name="Shape 155"/>
          <p:cNvSpPr/>
          <p:nvPr/>
        </p:nvSpPr>
        <p:spPr>
          <a:xfrm>
            <a:off x="6718300" y="565150"/>
            <a:ext cx="6068550" cy="844761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342900" indent="-342900" algn="l">
              <a:spcBef>
                <a:spcPts val="3200"/>
              </a:spcBef>
              <a:buSzPct val="75000"/>
              <a:buChar char="•"/>
              <a:defRPr sz="2800"/>
            </a:pPr>
            <a:r>
              <a:t>Build intuitive and user-friendly navigation.</a:t>
            </a:r>
          </a:p>
          <a:p>
            <a:pPr marL="342900" indent="-342900" algn="l">
              <a:spcBef>
                <a:spcPts val="3200"/>
              </a:spcBef>
              <a:buSzPct val="75000"/>
              <a:buChar char="•"/>
              <a:defRPr sz="2800"/>
            </a:pPr>
            <a:r>
              <a:t>Create a well-defined hierarchical system for your content that takes mobile into consideration.</a:t>
            </a:r>
          </a:p>
          <a:p>
            <a:pPr marL="342900" indent="-342900" algn="l">
              <a:spcBef>
                <a:spcPts val="3200"/>
              </a:spcBef>
              <a:buSzPct val="75000"/>
              <a:buChar char="•"/>
              <a:defRPr sz="2800"/>
            </a:pPr>
            <a:r>
              <a:t>Consider the needs of your users when making decisions regarding the organization of your site’s content.</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Shape 157"/>
          <p:cNvSpPr/>
          <p:nvPr>
            <p:ph type="title"/>
          </p:nvPr>
        </p:nvSpPr>
        <p:spPr>
          <a:prstGeom prst="rect">
            <a:avLst/>
          </a:prstGeom>
        </p:spPr>
        <p:txBody>
          <a:bodyPr/>
          <a:lstStyle/>
          <a:p>
            <a:pPr/>
            <a:r>
              <a:t>Images</a:t>
            </a:r>
          </a:p>
        </p:txBody>
      </p:sp>
      <p:sp>
        <p:nvSpPr>
          <p:cNvPr id="158" name="Shape 158"/>
          <p:cNvSpPr/>
          <p:nvPr>
            <p:ph type="body" sz="half" idx="1"/>
          </p:nvPr>
        </p:nvSpPr>
        <p:spPr>
          <a:xfrm>
            <a:off x="952500" y="2603500"/>
            <a:ext cx="8021489" cy="6286500"/>
          </a:xfrm>
          <a:prstGeom prst="rect">
            <a:avLst/>
          </a:prstGeom>
        </p:spPr>
        <p:txBody>
          <a:bodyPr/>
          <a:lstStyle/>
          <a:p>
            <a:pPr/>
            <a:r>
              <a:t>One of the main factors that undermine the professionalism of a site is the graphics – you don’t get a second chance to make a first impression. </a:t>
            </a:r>
          </a:p>
          <a:p>
            <a:pPr/>
            <a:r>
              <a:t>No clip art – it looks amateurish and should not be used.</a:t>
            </a:r>
          </a:p>
          <a:p>
            <a:pPr/>
            <a:r>
              <a:t>Use jpg for photographic images, gif for graphics/illustrations/charts. </a:t>
            </a:r>
          </a:p>
          <a:p>
            <a:pPr/>
            <a:r>
              <a:t>Use a graphics package that lets you see a preview of the image when you are choosing what level of jpg compression to use.</a:t>
            </a:r>
          </a:p>
        </p:txBody>
      </p:sp>
      <p:pic>
        <p:nvPicPr>
          <p:cNvPr id="159" name="pasted-image.png"/>
          <p:cNvPicPr>
            <a:picLocks noChangeAspect="1"/>
          </p:cNvPicPr>
          <p:nvPr/>
        </p:nvPicPr>
        <p:blipFill>
          <a:blip r:embed="rId2">
            <a:extLst/>
          </a:blip>
          <a:stretch>
            <a:fillRect/>
          </a:stretch>
        </p:blipFill>
        <p:spPr>
          <a:xfrm>
            <a:off x="9401125" y="1297367"/>
            <a:ext cx="2857501" cy="2857501"/>
          </a:xfrm>
          <a:prstGeom prst="rect">
            <a:avLst/>
          </a:prstGeom>
          <a:ln w="12700">
            <a:miter lim="400000"/>
          </a:ln>
        </p:spPr>
      </p:pic>
      <p:sp>
        <p:nvSpPr>
          <p:cNvPr id="160" name="Shape 160"/>
          <p:cNvSpPr/>
          <p:nvPr/>
        </p:nvSpPr>
        <p:spPr>
          <a:xfrm>
            <a:off x="8859506" y="889000"/>
            <a:ext cx="3539928" cy="3573000"/>
          </a:xfrm>
          <a:prstGeom prst="ellipse">
            <a:avLst/>
          </a:prstGeom>
          <a:ln w="63500">
            <a:solidFill>
              <a:schemeClr val="accent5"/>
            </a:solidFill>
            <a:miter lim="400000"/>
          </a:ln>
        </p:spPr>
        <p:txBody>
          <a:bodyPr lIns="50800" tIns="50800" rIns="50800" bIns="50800" anchor="ctr"/>
          <a:lstStyle/>
          <a:p>
            <a:pPr>
              <a:defRPr sz="2400">
                <a:solidFill>
                  <a:srgbClr val="FFFFFF"/>
                </a:solidFill>
              </a:defRPr>
            </a:pPr>
          </a:p>
        </p:txBody>
      </p:sp>
      <p:sp>
        <p:nvSpPr>
          <p:cNvPr id="161" name="Shape 161"/>
          <p:cNvSpPr/>
          <p:nvPr/>
        </p:nvSpPr>
        <p:spPr>
          <a:xfrm flipV="1">
            <a:off x="9325967" y="1354666"/>
            <a:ext cx="2590867" cy="2590867"/>
          </a:xfrm>
          <a:prstGeom prst="line">
            <a:avLst/>
          </a:prstGeom>
          <a:ln w="76200">
            <a:solidFill>
              <a:schemeClr val="accent5"/>
            </a:solidFill>
            <a:miter lim="400000"/>
          </a:ln>
        </p:spPr>
        <p:txBody>
          <a:bodyPr lIns="50800" tIns="50800" rIns="50800" bIns="50800" anchor="ctr"/>
          <a:lstStyle/>
          <a:p>
            <a:pPr>
              <a:defRPr sz="2400"/>
            </a:pP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hape 163"/>
          <p:cNvSpPr/>
          <p:nvPr>
            <p:ph type="title"/>
          </p:nvPr>
        </p:nvSpPr>
        <p:spPr>
          <a:xfrm>
            <a:off x="-355600" y="355600"/>
            <a:ext cx="11099800" cy="2159000"/>
          </a:xfrm>
          <a:prstGeom prst="rect">
            <a:avLst/>
          </a:prstGeom>
        </p:spPr>
        <p:txBody>
          <a:bodyPr/>
          <a:lstStyle/>
          <a:p>
            <a:pPr/>
            <a:r>
              <a:t>Content</a:t>
            </a:r>
          </a:p>
        </p:txBody>
      </p:sp>
      <p:sp>
        <p:nvSpPr>
          <p:cNvPr id="164" name="Shape 164"/>
          <p:cNvSpPr/>
          <p:nvPr>
            <p:ph type="body" idx="1"/>
          </p:nvPr>
        </p:nvSpPr>
        <p:spPr>
          <a:xfrm>
            <a:off x="952500" y="2856491"/>
            <a:ext cx="11099800" cy="6168976"/>
          </a:xfrm>
          <a:prstGeom prst="rect">
            <a:avLst/>
          </a:prstGeom>
        </p:spPr>
        <p:txBody>
          <a:bodyPr/>
          <a:lstStyle/>
          <a:p>
            <a:pPr/>
            <a:r>
              <a:t>Edit, edit, edit. Keep it short, write in plain English.</a:t>
            </a:r>
          </a:p>
          <a:p>
            <a:pPr/>
            <a:r>
              <a:t>Look at your webpage: would you read it? People skim-read webpages, so structure your page for this:</a:t>
            </a:r>
          </a:p>
          <a:p>
            <a:pPr lvl="1"/>
            <a:r>
              <a:t>Use short paragraphs and sub headings;</a:t>
            </a:r>
          </a:p>
          <a:p>
            <a:pPr lvl="1"/>
            <a:r>
              <a:t>Take blocks of prose and simplify them into concise bullet points;</a:t>
            </a:r>
          </a:p>
          <a:p>
            <a:pPr lvl="1"/>
            <a:r>
              <a:t>Consider not putting links into paragraphs of text, let the reader read then offer them further info or related links after the text. A link can be more of a distraction, click me I'm interesting, than a help sometimes.</a:t>
            </a:r>
          </a:p>
        </p:txBody>
      </p:sp>
      <p:pic>
        <p:nvPicPr>
          <p:cNvPr id="165" name="pasted-image.jpg"/>
          <p:cNvPicPr>
            <a:picLocks noChangeAspect="1"/>
          </p:cNvPicPr>
          <p:nvPr/>
        </p:nvPicPr>
        <p:blipFill>
          <a:blip r:embed="rId2">
            <a:extLst/>
          </a:blip>
          <a:stretch>
            <a:fillRect/>
          </a:stretch>
        </p:blipFill>
        <p:spPr>
          <a:xfrm>
            <a:off x="7955607" y="590550"/>
            <a:ext cx="3746501" cy="2171700"/>
          </a:xfrm>
          <a:prstGeom prst="rect">
            <a:avLst/>
          </a:prstGeom>
          <a:ln w="12700">
            <a:miter lim="400000"/>
          </a:ln>
        </p:spPr>
      </p:pic>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ph type="title"/>
          </p:nvPr>
        </p:nvSpPr>
        <p:spPr>
          <a:xfrm>
            <a:off x="-774700" y="325966"/>
            <a:ext cx="11099800" cy="2159001"/>
          </a:xfrm>
          <a:prstGeom prst="rect">
            <a:avLst/>
          </a:prstGeom>
        </p:spPr>
        <p:txBody>
          <a:bodyPr/>
          <a:lstStyle/>
          <a:p>
            <a:pPr/>
            <a:r>
              <a:t>Effective Writing</a:t>
            </a:r>
          </a:p>
        </p:txBody>
      </p:sp>
      <p:sp>
        <p:nvSpPr>
          <p:cNvPr id="168" name="Shape 168"/>
          <p:cNvSpPr/>
          <p:nvPr>
            <p:ph type="body" idx="1"/>
          </p:nvPr>
        </p:nvSpPr>
        <p:spPr>
          <a:xfrm>
            <a:off x="685204" y="3231786"/>
            <a:ext cx="12005999" cy="5918862"/>
          </a:xfrm>
          <a:prstGeom prst="rect">
            <a:avLst/>
          </a:prstGeom>
        </p:spPr>
        <p:txBody>
          <a:bodyPr/>
          <a:lstStyle/>
          <a:p>
            <a:pPr marL="288035" indent="-288035" defTabSz="490727">
              <a:spcBef>
                <a:spcPts val="2600"/>
              </a:spcBef>
              <a:defRPr sz="2351"/>
            </a:pPr>
            <a:r>
              <a:t>An optimal solution for effective writing is:</a:t>
            </a:r>
          </a:p>
          <a:p>
            <a:pPr lvl="1" marL="576071" indent="-288035" defTabSz="490727">
              <a:spcBef>
                <a:spcPts val="2600"/>
              </a:spcBef>
              <a:defRPr sz="2351"/>
            </a:pPr>
            <a:r>
              <a:t>use short and concise phrases (come to the point as quickly as possible),</a:t>
            </a:r>
          </a:p>
          <a:p>
            <a:pPr lvl="1" marL="576071" indent="-288035" defTabSz="490727">
              <a:spcBef>
                <a:spcPts val="2600"/>
              </a:spcBef>
              <a:defRPr sz="2351"/>
            </a:pPr>
            <a:r>
              <a:t>use scannable layout </a:t>
            </a:r>
          </a:p>
          <a:p>
            <a:pPr lvl="2" marL="864108" indent="-288035" defTabSz="490727">
              <a:spcBef>
                <a:spcPts val="2600"/>
              </a:spcBef>
              <a:defRPr sz="2351"/>
            </a:pPr>
            <a:r>
              <a:t>categorize the content, </a:t>
            </a:r>
          </a:p>
          <a:p>
            <a:pPr lvl="2" marL="864108" indent="-288035" defTabSz="490727">
              <a:spcBef>
                <a:spcPts val="2600"/>
              </a:spcBef>
              <a:defRPr sz="2351"/>
            </a:pPr>
            <a:r>
              <a:t>use multiple heading levels, </a:t>
            </a:r>
          </a:p>
          <a:p>
            <a:pPr lvl="2" marL="864108" indent="-288035" defTabSz="490727">
              <a:spcBef>
                <a:spcPts val="2600"/>
              </a:spcBef>
              <a:defRPr sz="2351"/>
            </a:pPr>
            <a:r>
              <a:t>use visual elements and bulleted lists which break the flow of uniform text blocks),</a:t>
            </a:r>
          </a:p>
          <a:p>
            <a:pPr lvl="2" marL="864108" indent="-288035" defTabSz="490727">
              <a:spcBef>
                <a:spcPts val="2600"/>
              </a:spcBef>
              <a:defRPr sz="2351"/>
            </a:pPr>
            <a:r>
              <a:t>use plain and objective language</a:t>
            </a:r>
          </a:p>
          <a:p>
            <a:pPr lvl="2" marL="864108" indent="-288035" defTabSz="490727">
              <a:spcBef>
                <a:spcPts val="2600"/>
              </a:spcBef>
              <a:defRPr sz="2351"/>
            </a:pPr>
            <a:r>
              <a:t>give your users some reasonable and objective reason why they should use your service or stay on your web-site)</a:t>
            </a:r>
          </a:p>
        </p:txBody>
      </p:sp>
      <p:pic>
        <p:nvPicPr>
          <p:cNvPr id="169" name="pasted-image.jpg"/>
          <p:cNvPicPr>
            <a:picLocks noChangeAspect="1"/>
          </p:cNvPicPr>
          <p:nvPr/>
        </p:nvPicPr>
        <p:blipFill>
          <a:blip r:embed="rId2">
            <a:extLst/>
          </a:blip>
          <a:srcRect l="32923" t="0" r="0" b="0"/>
          <a:stretch>
            <a:fillRect/>
          </a:stretch>
        </p:blipFill>
        <p:spPr>
          <a:xfrm>
            <a:off x="8868930" y="554566"/>
            <a:ext cx="3553391" cy="3195319"/>
          </a:xfrm>
          <a:prstGeom prst="rect">
            <a:avLst/>
          </a:prstGeom>
          <a:ln w="12700">
            <a:miter lim="400000"/>
          </a:ln>
        </p:spPr>
      </p:pic>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3" name="pasted-image.jpg"/>
          <p:cNvPicPr>
            <a:picLocks noChangeAspect="1"/>
          </p:cNvPicPr>
          <p:nvPr>
            <p:ph type="pic" idx="13"/>
          </p:nvPr>
        </p:nvPicPr>
        <p:blipFill>
          <a:blip r:embed="rId2">
            <a:extLst/>
          </a:blip>
          <a:srcRect l="26121" t="0" r="26121" b="0"/>
          <a:stretch>
            <a:fillRect/>
          </a:stretch>
        </p:blipFill>
        <p:spPr>
          <a:prstGeom prst="rect">
            <a:avLst/>
          </a:prstGeom>
        </p:spPr>
      </p:pic>
      <p:sp>
        <p:nvSpPr>
          <p:cNvPr id="124" name="Shape 124"/>
          <p:cNvSpPr/>
          <p:nvPr>
            <p:ph type="title"/>
          </p:nvPr>
        </p:nvSpPr>
        <p:spPr>
          <a:prstGeom prst="rect">
            <a:avLst/>
          </a:prstGeom>
        </p:spPr>
        <p:txBody>
          <a:bodyPr/>
          <a:lstStyle/>
          <a:p>
            <a:pPr/>
            <a:r>
              <a:t>Establish your goals</a:t>
            </a:r>
          </a:p>
        </p:txBody>
      </p:sp>
      <p:sp>
        <p:nvSpPr>
          <p:cNvPr id="125" name="Shape 125"/>
          <p:cNvSpPr/>
          <p:nvPr>
            <p:ph type="body" sz="half" idx="1"/>
          </p:nvPr>
        </p:nvSpPr>
        <p:spPr>
          <a:prstGeom prst="rect">
            <a:avLst/>
          </a:prstGeom>
        </p:spPr>
        <p:txBody>
          <a:bodyPr/>
          <a:lstStyle/>
          <a:p>
            <a:pPr marL="270890" indent="-270890" defTabSz="461518">
              <a:spcBef>
                <a:spcPts val="2500"/>
              </a:spcBef>
              <a:defRPr sz="2212"/>
            </a:pPr>
            <a:r>
              <a:t>One of the first things you need to do before starting work on a Web design project is to be clear about your client or organization’s goals. </a:t>
            </a:r>
          </a:p>
          <a:p>
            <a:pPr lvl="1" marL="541781" indent="-270890" defTabSz="461518">
              <a:spcBef>
                <a:spcPts val="2500"/>
              </a:spcBef>
              <a:defRPr sz="2212"/>
            </a:pPr>
            <a:r>
              <a:t>What are you trying to achieve with the new website or redesign? </a:t>
            </a:r>
          </a:p>
          <a:p>
            <a:pPr lvl="1" marL="541781" indent="-270890" defTabSz="461518">
              <a:spcBef>
                <a:spcPts val="2500"/>
              </a:spcBef>
              <a:defRPr sz="2212"/>
            </a:pPr>
            <a:r>
              <a:t>What is the website’s main purpose? </a:t>
            </a:r>
          </a:p>
          <a:p>
            <a:pPr lvl="1" marL="541781" indent="-270890" defTabSz="461518">
              <a:spcBef>
                <a:spcPts val="2500"/>
              </a:spcBef>
              <a:defRPr sz="2212"/>
            </a:pPr>
            <a:r>
              <a:t>A clear direction is essential if you want your design to have a purpose.</a:t>
            </a:r>
          </a:p>
          <a:p>
            <a:pPr marL="270890" indent="-270890" defTabSz="461518">
              <a:spcBef>
                <a:spcPts val="2500"/>
              </a:spcBef>
              <a:defRPr sz="2212"/>
            </a:pPr>
            <a:r>
              <a:t>Remember that a website isn’t a piece of art; it’s an interface that serves a function. Whatever that function is, your design must focus on fulfilling it.</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7" name="DSC_0878.jpeg"/>
          <p:cNvPicPr>
            <a:picLocks noChangeAspect="1"/>
          </p:cNvPicPr>
          <p:nvPr>
            <p:ph type="pic" idx="13"/>
          </p:nvPr>
        </p:nvPicPr>
        <p:blipFill>
          <a:blip r:embed="rId2">
            <a:extLst/>
          </a:blip>
          <a:srcRect l="30133" t="15544" r="32782" b="6754"/>
          <a:stretch>
            <a:fillRect/>
          </a:stretch>
        </p:blipFill>
        <p:spPr>
          <a:xfrm>
            <a:off x="8068901" y="2738966"/>
            <a:ext cx="4398266" cy="5183671"/>
          </a:xfrm>
          <a:prstGeom prst="rect">
            <a:avLst/>
          </a:prstGeom>
        </p:spPr>
      </p:pic>
      <p:sp>
        <p:nvSpPr>
          <p:cNvPr id="128" name="Shape 128"/>
          <p:cNvSpPr/>
          <p:nvPr>
            <p:ph type="title"/>
          </p:nvPr>
        </p:nvSpPr>
        <p:spPr>
          <a:xfrm>
            <a:off x="952500" y="-215900"/>
            <a:ext cx="11099800" cy="2159000"/>
          </a:xfrm>
          <a:prstGeom prst="rect">
            <a:avLst/>
          </a:prstGeom>
        </p:spPr>
        <p:txBody>
          <a:bodyPr/>
          <a:lstStyle/>
          <a:p>
            <a:pPr/>
            <a:r>
              <a:t>Audience</a:t>
            </a:r>
          </a:p>
        </p:txBody>
      </p:sp>
      <p:sp>
        <p:nvSpPr>
          <p:cNvPr id="129" name="Shape 129"/>
          <p:cNvSpPr/>
          <p:nvPr>
            <p:ph type="body" idx="1"/>
          </p:nvPr>
        </p:nvSpPr>
        <p:spPr>
          <a:xfrm>
            <a:off x="444500" y="1777867"/>
            <a:ext cx="7447096" cy="7105783"/>
          </a:xfrm>
          <a:prstGeom prst="rect">
            <a:avLst/>
          </a:prstGeom>
        </p:spPr>
        <p:txBody>
          <a:bodyPr/>
          <a:lstStyle/>
          <a:p>
            <a:pPr/>
            <a:r>
              <a:rPr b="1">
                <a:latin typeface="Helvetica"/>
                <a:ea typeface="Helvetica"/>
                <a:cs typeface="Helvetica"/>
                <a:sym typeface="Helvetica"/>
              </a:rPr>
              <a:t>Content</a:t>
            </a:r>
            <a:r>
              <a:t>: Make sure that your content is written in a format that matches your audience. For example, a children’s site would have fun, playful, short sentences with simple words.</a:t>
            </a:r>
          </a:p>
          <a:p>
            <a:pPr/>
            <a:r>
              <a:rPr b="1">
                <a:latin typeface="Helvetica"/>
                <a:ea typeface="Helvetica"/>
                <a:cs typeface="Helvetica"/>
                <a:sym typeface="Helvetica"/>
              </a:rPr>
              <a:t>Colors</a:t>
            </a:r>
            <a:r>
              <a:t>: Having psychological connotation, each colour can convey a certain idea, meaning and even feeling.</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body" idx="1"/>
          </p:nvPr>
        </p:nvSpPr>
        <p:spPr>
          <a:xfrm>
            <a:off x="804432" y="1733550"/>
            <a:ext cx="11395936" cy="6286500"/>
          </a:xfrm>
          <a:prstGeom prst="rect">
            <a:avLst/>
          </a:prstGeom>
        </p:spPr>
        <p:txBody>
          <a:bodyPr/>
          <a:lstStyle/>
          <a:p>
            <a:pPr marL="312039" indent="-312039" defTabSz="531622">
              <a:spcBef>
                <a:spcPts val="2900"/>
              </a:spcBef>
              <a:defRPr sz="2548"/>
            </a:pPr>
            <a:r>
              <a:rPr b="1">
                <a:latin typeface="Helvetica"/>
                <a:ea typeface="Helvetica"/>
                <a:cs typeface="Helvetica"/>
                <a:sym typeface="Helvetica"/>
              </a:rPr>
              <a:t>Layout</a:t>
            </a:r>
            <a:r>
              <a:t>: When designing for your audience, it is important to think of the layout you will be implementing for the website. For this, the personas will be of great help. </a:t>
            </a:r>
          </a:p>
          <a:p>
            <a:pPr lvl="1" marL="624078" indent="-312039" defTabSz="531622">
              <a:spcBef>
                <a:spcPts val="2900"/>
              </a:spcBef>
              <a:defRPr sz="2548"/>
            </a:pPr>
            <a:r>
              <a:t>Put yourself in their shoes and ask yourself: What information are they searching for most? Where will they go next? </a:t>
            </a:r>
          </a:p>
          <a:p>
            <a:pPr lvl="1" marL="624078" indent="-312039" defTabSz="531622">
              <a:spcBef>
                <a:spcPts val="2900"/>
              </a:spcBef>
              <a:defRPr sz="2548"/>
            </a:pPr>
            <a:r>
              <a:t>These questions will help you identify the behavioral pattern of your audience and organize the structure of the website.</a:t>
            </a:r>
          </a:p>
          <a:p>
            <a:pPr marL="312039" indent="-312039" defTabSz="531622">
              <a:spcBef>
                <a:spcPts val="2900"/>
              </a:spcBef>
              <a:defRPr sz="2548"/>
            </a:pPr>
            <a:r>
              <a:t>Make searching and filtering your blog posts easier – increase discovery.</a:t>
            </a:r>
          </a:p>
          <a:p>
            <a:pPr marL="312039" indent="-312039" defTabSz="531622">
              <a:spcBef>
                <a:spcPts val="2900"/>
              </a:spcBef>
              <a:defRPr sz="2548"/>
            </a:pPr>
            <a:r>
              <a:t>Create content with your audience in mind – how does this help them?</a:t>
            </a:r>
          </a:p>
          <a:p>
            <a:pPr marL="312039" indent="-312039" defTabSz="531622">
              <a:spcBef>
                <a:spcPts val="2900"/>
              </a:spcBef>
              <a:defRPr sz="2548"/>
            </a:pPr>
            <a:r>
              <a:t>Make content more accessible by breaking it up, using clear typographic hierarchies and language that your audience understands.</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3" name="pasted-image.jpg"/>
          <p:cNvPicPr>
            <a:picLocks noChangeAspect="1"/>
          </p:cNvPicPr>
          <p:nvPr>
            <p:ph type="pic" idx="13"/>
          </p:nvPr>
        </p:nvPicPr>
        <p:blipFill>
          <a:blip r:embed="rId2">
            <a:extLst/>
          </a:blip>
          <a:srcRect l="1218" t="0" r="0" b="0"/>
          <a:stretch>
            <a:fillRect/>
          </a:stretch>
        </p:blipFill>
        <p:spPr>
          <a:xfrm>
            <a:off x="7738533" y="5753725"/>
            <a:ext cx="4813368" cy="3512438"/>
          </a:xfrm>
          <a:prstGeom prst="rect">
            <a:avLst/>
          </a:prstGeom>
        </p:spPr>
      </p:pic>
      <p:sp>
        <p:nvSpPr>
          <p:cNvPr id="134" name="Shape 134"/>
          <p:cNvSpPr/>
          <p:nvPr>
            <p:ph type="title"/>
          </p:nvPr>
        </p:nvSpPr>
        <p:spPr>
          <a:prstGeom prst="rect">
            <a:avLst/>
          </a:prstGeom>
        </p:spPr>
        <p:txBody>
          <a:bodyPr/>
          <a:lstStyle>
            <a:lvl1pPr algn="l" defTabSz="578358">
              <a:spcBef>
                <a:spcPts val="3100"/>
              </a:spcBef>
              <a:defRPr sz="7227"/>
            </a:lvl1pPr>
          </a:lstStyle>
          <a:p>
            <a:pPr/>
            <a:r>
              <a:t>DETERMINE YOUR STYLE</a:t>
            </a:r>
          </a:p>
        </p:txBody>
      </p:sp>
      <p:sp>
        <p:nvSpPr>
          <p:cNvPr id="135" name="Shape 135"/>
          <p:cNvSpPr/>
          <p:nvPr>
            <p:ph type="body" sz="half" idx="1"/>
          </p:nvPr>
        </p:nvSpPr>
        <p:spPr>
          <a:xfrm>
            <a:off x="660400" y="2056639"/>
            <a:ext cx="11684000" cy="3721299"/>
          </a:xfrm>
          <a:prstGeom prst="rect">
            <a:avLst/>
          </a:prstGeom>
        </p:spPr>
        <p:txBody>
          <a:bodyPr/>
          <a:lstStyle/>
          <a:p>
            <a:pPr marL="325754" indent="-325754" defTabSz="554990">
              <a:spcBef>
                <a:spcPts val="3000"/>
              </a:spcBef>
              <a:defRPr sz="2660"/>
            </a:pPr>
            <a:r>
              <a:t>A lot of designers tend to get a little too inspired by the latest trends and then implement them without thinking first about what sort of image they really should be conveying. Glossy buttons, gradients and reflective floors may work for some websites, but they may not be right for your brand.</a:t>
            </a:r>
          </a:p>
          <a:p>
            <a:pPr marL="325754" indent="-325754" defTabSz="554990">
              <a:spcBef>
                <a:spcPts val="3000"/>
              </a:spcBef>
              <a:defRPr sz="2660"/>
            </a:pPr>
            <a:r>
              <a:t>Think about color. Think about the feel you want to achieve and emotions you wish to elicit. Your design should embody the personality and character of your purpose..</a:t>
            </a:r>
          </a:p>
        </p:txBody>
      </p:sp>
      <p:sp>
        <p:nvSpPr>
          <p:cNvPr id="136" name="Shape 136"/>
          <p:cNvSpPr/>
          <p:nvPr/>
        </p:nvSpPr>
        <p:spPr>
          <a:xfrm>
            <a:off x="672735" y="6100299"/>
            <a:ext cx="6816131" cy="2819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342899" indent="-342899" algn="l">
              <a:spcBef>
                <a:spcPts val="3200"/>
              </a:spcBef>
              <a:buSzPct val="75000"/>
              <a:buChar char="•"/>
              <a:defRPr sz="2200"/>
            </a:lvl1pPr>
            <a:lvl2pPr marL="685800" indent="-342900" algn="l">
              <a:spcBef>
                <a:spcPts val="3200"/>
              </a:spcBef>
              <a:buSzPct val="75000"/>
              <a:buChar char="•"/>
              <a:defRPr sz="2200"/>
            </a:lvl2pPr>
          </a:lstStyle>
          <a:p>
            <a:pPr/>
            <a:r>
              <a:t>ex. Carbonica website</a:t>
            </a:r>
          </a:p>
          <a:p>
            <a:pPr lvl="1"/>
            <a:r>
              <a:t>Carbonica is a website aimed at helping people reduce their carbon emissions. The environmentally friendly image of the website is crafted using a lot of recycled paper images and textures, as well as earthy green and brown tones.</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8" name="pasted-image.png"/>
          <p:cNvPicPr>
            <a:picLocks noChangeAspect="1"/>
          </p:cNvPicPr>
          <p:nvPr>
            <p:ph type="pic" idx="13"/>
          </p:nvPr>
        </p:nvPicPr>
        <p:blipFill>
          <a:blip r:embed="rId2">
            <a:extLst/>
          </a:blip>
          <a:srcRect l="29381" t="0" r="29381" b="0"/>
          <a:stretch>
            <a:fillRect/>
          </a:stretch>
        </p:blipFill>
        <p:spPr>
          <a:xfrm>
            <a:off x="8243058" y="2382572"/>
            <a:ext cx="4232576" cy="4988393"/>
          </a:xfrm>
          <a:prstGeom prst="rect">
            <a:avLst/>
          </a:prstGeom>
        </p:spPr>
      </p:pic>
      <p:sp>
        <p:nvSpPr>
          <p:cNvPr id="139" name="Shape 139"/>
          <p:cNvSpPr/>
          <p:nvPr>
            <p:ph type="title"/>
          </p:nvPr>
        </p:nvSpPr>
        <p:spPr>
          <a:xfrm>
            <a:off x="952500" y="21166"/>
            <a:ext cx="11099800" cy="1636184"/>
          </a:xfrm>
          <a:prstGeom prst="rect">
            <a:avLst/>
          </a:prstGeom>
        </p:spPr>
        <p:txBody>
          <a:bodyPr/>
          <a:lstStyle/>
          <a:p>
            <a:pPr/>
            <a:r>
              <a:t>Manage the users focus</a:t>
            </a:r>
          </a:p>
        </p:txBody>
      </p:sp>
      <p:sp>
        <p:nvSpPr>
          <p:cNvPr id="140" name="Shape 140"/>
          <p:cNvSpPr/>
          <p:nvPr>
            <p:ph type="body" idx="1"/>
          </p:nvPr>
        </p:nvSpPr>
        <p:spPr>
          <a:xfrm>
            <a:off x="306122" y="1639556"/>
            <a:ext cx="7779876" cy="7772534"/>
          </a:xfrm>
          <a:prstGeom prst="rect">
            <a:avLst/>
          </a:prstGeom>
        </p:spPr>
        <p:txBody>
          <a:bodyPr/>
          <a:lstStyle/>
          <a:p>
            <a:pPr marL="277749" indent="-277749" defTabSz="473201">
              <a:spcBef>
                <a:spcPts val="2500"/>
              </a:spcBef>
              <a:defRPr sz="2268"/>
            </a:pPr>
            <a:r>
              <a:t>In web-sites some aspects of the user interface attract attention more than others do. </a:t>
            </a:r>
          </a:p>
          <a:p>
            <a:pPr marL="277749" indent="-277749" defTabSz="473201">
              <a:spcBef>
                <a:spcPts val="2500"/>
              </a:spcBef>
              <a:defRPr sz="2268"/>
            </a:pPr>
            <a:r>
              <a:t>Obviously, images are more eye-catching than the text, just as the sentences marked as bold are more attractive than plain text.</a:t>
            </a:r>
          </a:p>
          <a:p>
            <a:pPr marL="277749" indent="-277749" defTabSz="473201">
              <a:spcBef>
                <a:spcPts val="2500"/>
              </a:spcBef>
              <a:defRPr sz="2268"/>
            </a:pPr>
            <a:r>
              <a:t>The human eye is a highly non-linear device, and web-users can instantly recognize edges, patterns and motions.</a:t>
            </a:r>
          </a:p>
          <a:p>
            <a:pPr marL="277749" indent="-277749" defTabSz="473201">
              <a:spcBef>
                <a:spcPts val="2500"/>
              </a:spcBef>
              <a:defRPr sz="2268"/>
            </a:pPr>
            <a:r>
              <a:t>Focusing users’ attention to specific areas of the site with a moderate use of visual elements can help your visitors to get to the point.</a:t>
            </a:r>
          </a:p>
          <a:p>
            <a:pPr marL="277749" indent="-277749" defTabSz="473201">
              <a:spcBef>
                <a:spcPts val="2500"/>
              </a:spcBef>
              <a:defRPr sz="2268"/>
            </a:pPr>
            <a:r>
              <a:t>Visitors glance at each new page, scan some of the text, and click on the first link that catches their interest or vaguely resembles the thing they’re looking for.</a:t>
            </a:r>
          </a:p>
          <a:p>
            <a:pPr marL="277749" indent="-277749" defTabSz="473201">
              <a:spcBef>
                <a:spcPts val="2500"/>
              </a:spcBef>
              <a:defRPr sz="2268"/>
            </a:pPr>
            <a:r>
              <a:t>Most users search for something interesting (or useful) and clickable; as soon as some promising candidates are found, users click.</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2" name="Screen Shot 2018-04-09 at 12.55.06 PM.png"/>
          <p:cNvPicPr>
            <a:picLocks noChangeAspect="1"/>
          </p:cNvPicPr>
          <p:nvPr>
            <p:ph type="pic" idx="13"/>
          </p:nvPr>
        </p:nvPicPr>
        <p:blipFill>
          <a:blip r:embed="rId2">
            <a:extLst/>
          </a:blip>
          <a:srcRect l="69500" t="0" r="0" b="11622"/>
          <a:stretch>
            <a:fillRect/>
          </a:stretch>
        </p:blipFill>
        <p:spPr>
          <a:xfrm>
            <a:off x="6946900" y="2688061"/>
            <a:ext cx="4820516" cy="6201939"/>
          </a:xfrm>
          <a:prstGeom prst="rect">
            <a:avLst/>
          </a:prstGeom>
        </p:spPr>
      </p:pic>
      <p:sp>
        <p:nvSpPr>
          <p:cNvPr id="143" name="Shape 143"/>
          <p:cNvSpPr/>
          <p:nvPr>
            <p:ph type="title"/>
          </p:nvPr>
        </p:nvSpPr>
        <p:spPr>
          <a:prstGeom prst="rect">
            <a:avLst/>
          </a:prstGeom>
        </p:spPr>
        <p:txBody>
          <a:bodyPr/>
          <a:lstStyle/>
          <a:p>
            <a:pPr/>
            <a:r>
              <a:t>Website design</a:t>
            </a:r>
          </a:p>
        </p:txBody>
      </p:sp>
      <p:sp>
        <p:nvSpPr>
          <p:cNvPr id="144" name="Shape 144"/>
          <p:cNvSpPr/>
          <p:nvPr>
            <p:ph type="body" sz="half" idx="1"/>
          </p:nvPr>
        </p:nvSpPr>
        <p:spPr>
          <a:prstGeom prst="rect">
            <a:avLst/>
          </a:prstGeom>
        </p:spPr>
        <p:txBody>
          <a:bodyPr/>
          <a:lstStyle/>
          <a:p>
            <a:pPr/>
            <a:r>
              <a:t>Website design must be considered to develop an engaging, useful and effective website. </a:t>
            </a:r>
          </a:p>
          <a:p>
            <a:pPr/>
            <a:r>
              <a:t>Objective is to keep people coming back to visit and update from your website. </a:t>
            </a:r>
          </a:p>
          <a:p>
            <a:pPr/>
            <a:r>
              <a:t>Not merely about a “pretty website”. It must involve planning, user experience, content and design. </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title"/>
          </p:nvPr>
        </p:nvSpPr>
        <p:spPr>
          <a:prstGeom prst="rect">
            <a:avLst/>
          </a:prstGeom>
        </p:spPr>
        <p:txBody>
          <a:bodyPr/>
          <a:lstStyle/>
          <a:p>
            <a:pPr/>
            <a:r>
              <a:t>Navigation</a:t>
            </a:r>
          </a:p>
        </p:txBody>
      </p:sp>
      <p:sp>
        <p:nvSpPr>
          <p:cNvPr id="147" name="Shape 147"/>
          <p:cNvSpPr/>
          <p:nvPr>
            <p:ph type="body" sz="half" idx="1"/>
          </p:nvPr>
        </p:nvSpPr>
        <p:spPr>
          <a:xfrm>
            <a:off x="766233" y="2298700"/>
            <a:ext cx="11875229" cy="3873104"/>
          </a:xfrm>
          <a:prstGeom prst="rect">
            <a:avLst/>
          </a:prstGeom>
        </p:spPr>
        <p:txBody>
          <a:bodyPr/>
          <a:lstStyle/>
          <a:p>
            <a:pPr/>
            <a:r>
              <a:t>A web-page should be obvious and self-explanatory. When you’re creating a site, your job is to get rid of the question marks.</a:t>
            </a:r>
          </a:p>
          <a:p>
            <a:pPr/>
            <a:r>
              <a:t>If the navigation and site architecture aren’t intuitive, the number of question marks grows and makes it harder for users to comprehend how the system works and how to get from point A to point B. A clear structure, moderate visual clues and easily recognizable links can help users to find their path to their aim.</a:t>
            </a:r>
          </a:p>
        </p:txBody>
      </p:sp>
      <p:pic>
        <p:nvPicPr>
          <p:cNvPr id="148" name="pasted-image.png"/>
          <p:cNvPicPr>
            <a:picLocks noChangeAspect="1"/>
          </p:cNvPicPr>
          <p:nvPr/>
        </p:nvPicPr>
        <p:blipFill>
          <a:blip r:embed="rId2">
            <a:extLst/>
          </a:blip>
          <a:stretch>
            <a:fillRect/>
          </a:stretch>
        </p:blipFill>
        <p:spPr>
          <a:xfrm>
            <a:off x="1853935" y="6446374"/>
            <a:ext cx="9296930" cy="2665121"/>
          </a:xfrm>
          <a:prstGeom prst="rect">
            <a:avLst/>
          </a:prstGeom>
          <a:ln w="12700">
            <a:miter lim="400000"/>
          </a:ln>
        </p:spPr>
      </p:pic>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0" name="pasted-image.jpg"/>
          <p:cNvPicPr>
            <a:picLocks noChangeAspect="1"/>
          </p:cNvPicPr>
          <p:nvPr>
            <p:ph type="pic" idx="13"/>
          </p:nvPr>
        </p:nvPicPr>
        <p:blipFill>
          <a:blip r:embed="rId2">
            <a:extLst/>
          </a:blip>
          <a:srcRect l="4064" t="0" r="4064" b="0"/>
          <a:stretch>
            <a:fillRect/>
          </a:stretch>
        </p:blipFill>
        <p:spPr>
          <a:xfrm>
            <a:off x="6718300" y="3569509"/>
            <a:ext cx="5334000" cy="4354482"/>
          </a:xfrm>
          <a:prstGeom prst="rect">
            <a:avLst/>
          </a:prstGeom>
        </p:spPr>
      </p:pic>
      <p:sp>
        <p:nvSpPr>
          <p:cNvPr id="151" name="Shape 151"/>
          <p:cNvSpPr/>
          <p:nvPr>
            <p:ph type="title"/>
          </p:nvPr>
        </p:nvSpPr>
        <p:spPr>
          <a:prstGeom prst="rect">
            <a:avLst/>
          </a:prstGeom>
        </p:spPr>
        <p:txBody>
          <a:bodyPr/>
          <a:lstStyle/>
          <a:p>
            <a:pPr/>
            <a:r>
              <a:t>Layout</a:t>
            </a:r>
          </a:p>
        </p:txBody>
      </p:sp>
      <p:sp>
        <p:nvSpPr>
          <p:cNvPr id="152" name="Shape 152"/>
          <p:cNvSpPr/>
          <p:nvPr>
            <p:ph type="body" sz="half" idx="1"/>
          </p:nvPr>
        </p:nvSpPr>
        <p:spPr>
          <a:prstGeom prst="rect">
            <a:avLst/>
          </a:prstGeom>
        </p:spPr>
        <p:txBody>
          <a:bodyPr/>
          <a:lstStyle/>
          <a:p>
            <a:pPr/>
            <a:r>
              <a:t>Use responsive design on your site. Pay attention to how your content and visuals break down across screens.</a:t>
            </a:r>
          </a:p>
          <a:p>
            <a:pPr/>
            <a:r>
              <a:t>Make sure your buttons have enough contrast to stand out.</a:t>
            </a:r>
          </a:p>
          <a:p>
            <a:pPr/>
            <a:r>
              <a:t>Create content and visuals that work in concert.</a:t>
            </a:r>
          </a:p>
          <a:p>
            <a:pPr/>
            <a:r>
              <a:t>Keep modern web trends in mind when designing your site.</a:t>
            </a:r>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